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1" r:id="rId3"/>
    <p:sldId id="302" r:id="rId4"/>
    <p:sldId id="303" r:id="rId5"/>
    <p:sldId id="304" r:id="rId6"/>
    <p:sldId id="288" r:id="rId7"/>
    <p:sldId id="261" r:id="rId8"/>
    <p:sldId id="305" r:id="rId9"/>
    <p:sldId id="322" r:id="rId10"/>
    <p:sldId id="306" r:id="rId11"/>
    <p:sldId id="320" r:id="rId12"/>
    <p:sldId id="307" r:id="rId13"/>
    <p:sldId id="317" r:id="rId14"/>
    <p:sldId id="314" r:id="rId15"/>
    <p:sldId id="316" r:id="rId16"/>
    <p:sldId id="308" r:id="rId17"/>
    <p:sldId id="318" r:id="rId18"/>
    <p:sldId id="309" r:id="rId19"/>
    <p:sldId id="321" r:id="rId20"/>
    <p:sldId id="323" r:id="rId21"/>
    <p:sldId id="324" r:id="rId22"/>
    <p:sldId id="325" r:id="rId23"/>
    <p:sldId id="326" r:id="rId24"/>
    <p:sldId id="300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HA_GYLrB8w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HA_GYLrB8w?feature=oembed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hyperlink" Target="https://www.musik-for.uni-oldenburg.de/EM2022/Kraftwerk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ik-for.uni-oldenburg.de/elektronischemusik/technosounds/Offbeat-Feeling.mp3" TargetMode="External"/><Relationship Id="rId7" Type="http://schemas.openxmlformats.org/officeDocument/2006/relationships/hyperlink" Target="https://www.musik-for.uni-oldenburg.de/elektronischemusik/technosounds/Bass-analog.mp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usik-for.uni-oldenburg.de/elektronischemusik/technosounds/Arpg.mp3" TargetMode="External"/><Relationship Id="rId5" Type="http://schemas.openxmlformats.org/officeDocument/2006/relationships/hyperlink" Target="https://www.musik-for.uni-oldenburg.de/elektronischemusik/technosounds/Gate-Effekt3-Raveland.mp3" TargetMode="External"/><Relationship Id="rId4" Type="http://schemas.openxmlformats.org/officeDocument/2006/relationships/hyperlink" Target="https://www.musik-for.uni-oldenburg.de/elektronischemusik/technosounds/BD-8offbeat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fvNh4b5m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VfvNh4b5mc?feature=oembed" TargetMode="Externa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BSZV9sfks" TargetMode="External"/><Relationship Id="rId2" Type="http://schemas.openxmlformats.org/officeDocument/2006/relationships/hyperlink" Target="https://youtu.be/xBAvxcvJ0Qc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6adClx9M6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KqYqhDTW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GKqYqhDTW8?feature=oembed" TargetMode="Externa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BSZV9sfk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DBSZV9sfks?feature=oembed" TargetMode="Externa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BAvxcvJ0Q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BAvxcvJ0Qc?feature=oembed" TargetMode="Externa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ik-for.uni-oldenburg.de/EM2022/WeiKangBeh.mp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_1XBAr0Xz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_1XBAr0Xzg?feature=oembed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low.org/compositions-by-year/approximating-pi-8ch1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3857CD3-74E8-4BA3-A188-107D06F49BAD}"/>
              </a:ext>
            </a:extLst>
          </p:cNvPr>
          <p:cNvSpPr txBox="1"/>
          <p:nvPr/>
        </p:nvSpPr>
        <p:spPr>
          <a:xfrm>
            <a:off x="533372" y="764704"/>
            <a:ext cx="773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101 Jahre Elektronische Musik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A2BB49-5A58-4E35-9E32-7E61E9343995}"/>
              </a:ext>
            </a:extLst>
          </p:cNvPr>
          <p:cNvSpPr txBox="1"/>
          <p:nvPr/>
        </p:nvSpPr>
        <p:spPr>
          <a:xfrm>
            <a:off x="1619672" y="3861048"/>
            <a:ext cx="5709177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Kompositionsverfahren in der</a:t>
            </a:r>
          </a:p>
          <a:p>
            <a:pPr algn="ctr"/>
            <a:r>
              <a:rPr lang="de-DE" sz="3200" dirty="0"/>
              <a:t>Elektronischen Musik</a:t>
            </a:r>
          </a:p>
          <a:p>
            <a:pPr algn="ctr"/>
            <a:r>
              <a:rPr lang="de-DE" sz="3200" dirty="0"/>
              <a:t>mit Kompositionsanalysen</a:t>
            </a:r>
            <a:endParaRPr lang="de-D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ABB49E7-D301-45EC-BC0D-03FB0180495E}"/>
              </a:ext>
            </a:extLst>
          </p:cNvPr>
          <p:cNvSpPr txBox="1"/>
          <p:nvPr/>
        </p:nvSpPr>
        <p:spPr>
          <a:xfrm>
            <a:off x="3419872" y="2852936"/>
            <a:ext cx="183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Teil 3 – 2. Teil</a:t>
            </a:r>
          </a:p>
        </p:txBody>
      </p:sp>
    </p:spTree>
    <p:extLst>
      <p:ext uri="{BB962C8B-B14F-4D97-AF65-F5344CB8AC3E}">
        <p14:creationId xmlns:p14="http://schemas.microsoft.com/office/powerpoint/2010/main" val="97250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94C9E-53EB-41CF-82A6-03D77289553B}"/>
              </a:ext>
            </a:extLst>
          </p:cNvPr>
          <p:cNvSpPr txBox="1">
            <a:spLocks/>
          </p:cNvSpPr>
          <p:nvPr/>
        </p:nvSpPr>
        <p:spPr>
          <a:xfrm>
            <a:off x="1907704" y="332656"/>
            <a:ext cx="4690864" cy="49006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3. Repetitive Musik + Techno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2B78C93-2C8B-46FD-8754-BE1F8FEBEF2A}"/>
              </a:ext>
            </a:extLst>
          </p:cNvPr>
          <p:cNvSpPr txBox="1"/>
          <p:nvPr/>
        </p:nvSpPr>
        <p:spPr>
          <a:xfrm>
            <a:off x="1115616" y="609329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https://www.youtube.com/watch?v=qHA_GYLrB8w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1A7582-7C7A-4A1C-9F79-169BEECA3B8F}"/>
              </a:ext>
            </a:extLst>
          </p:cNvPr>
          <p:cNvSpPr txBox="1"/>
          <p:nvPr/>
        </p:nvSpPr>
        <p:spPr>
          <a:xfrm>
            <a:off x="971600" y="9374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Step</a:t>
            </a:r>
            <a:r>
              <a:rPr lang="de-DE" dirty="0"/>
              <a:t>-Sequenzer und repetitive Musik gehören seit Moog zum Repertoire der Elektronischen Musik. Hier der große Moog-</a:t>
            </a:r>
            <a:r>
              <a:rPr lang="de-DE" dirty="0" err="1"/>
              <a:t>Step</a:t>
            </a:r>
            <a:r>
              <a:rPr lang="de-DE" dirty="0"/>
              <a:t>-Sequenzer.</a:t>
            </a:r>
          </a:p>
        </p:txBody>
      </p:sp>
      <p:pic>
        <p:nvPicPr>
          <p:cNvPr id="6" name="Onlinemedien 5" title="Moog Modular Sequencer Demo">
            <a:hlinkClick r:id="" action="ppaction://media"/>
            <a:extLst>
              <a:ext uri="{FF2B5EF4-FFF2-40B4-BE49-F238E27FC236}">
                <a16:creationId xmlns:a16="http://schemas.microsoft.com/office/drawing/2014/main" id="{FCB0476E-B83E-48FA-8D7A-248B22C9A7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5682" y="1698537"/>
            <a:ext cx="5352595" cy="40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94C9E-53EB-41CF-82A6-03D77289553B}"/>
              </a:ext>
            </a:extLst>
          </p:cNvPr>
          <p:cNvSpPr txBox="1">
            <a:spLocks/>
          </p:cNvSpPr>
          <p:nvPr/>
        </p:nvSpPr>
        <p:spPr>
          <a:xfrm>
            <a:off x="1907704" y="332656"/>
            <a:ext cx="4690864" cy="49006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3. Repetitive Musik + Techno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1A7582-7C7A-4A1C-9F79-169BEECA3B8F}"/>
              </a:ext>
            </a:extLst>
          </p:cNvPr>
          <p:cNvSpPr txBox="1"/>
          <p:nvPr/>
        </p:nvSpPr>
        <p:spPr>
          <a:xfrm>
            <a:off x="971600" y="9374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Step</a:t>
            </a:r>
            <a:r>
              <a:rPr lang="de-DE" dirty="0"/>
              <a:t>-Sequenzer und repetitive Musik gehören seit Moog zum Repertoire der Elektronischen Musik. Hier der große Moog-</a:t>
            </a:r>
            <a:r>
              <a:rPr lang="de-DE" dirty="0" err="1"/>
              <a:t>Step</a:t>
            </a:r>
            <a:r>
              <a:rPr lang="de-DE" dirty="0"/>
              <a:t>-Sequenzer.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21A9512-A995-4AF3-B740-5240E280A81F}"/>
              </a:ext>
            </a:extLst>
          </p:cNvPr>
          <p:cNvSpPr txBox="1"/>
          <p:nvPr/>
        </p:nvSpPr>
        <p:spPr>
          <a:xfrm>
            <a:off x="1213913" y="2420888"/>
            <a:ext cx="379013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Beispiele: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„minimal </a:t>
            </a:r>
            <a:r>
              <a:rPr lang="de-DE" dirty="0" err="1"/>
              <a:t>music</a:t>
            </a:r>
            <a:r>
              <a:rPr lang="de-DE" dirty="0"/>
              <a:t>“ auf elektronisch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Ambient 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Kraftwerk und die Folgen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Techno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415CBD-7B0A-4A7D-9521-BFB857A237EE}"/>
              </a:ext>
            </a:extLst>
          </p:cNvPr>
          <p:cNvSpPr txBox="1"/>
          <p:nvPr/>
        </p:nvSpPr>
        <p:spPr>
          <a:xfrm>
            <a:off x="899592" y="450912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 Passagen von „Kraftwerk“ – auf die minimalen Permutationen der Patterns und die Klangfarbenvariationen achten!</a:t>
            </a:r>
          </a:p>
          <a:p>
            <a:endParaRPr lang="de-DE" dirty="0"/>
          </a:p>
          <a:p>
            <a:r>
              <a:rPr lang="de-DE" dirty="0">
                <a:hlinkClick r:id="rId4"/>
              </a:rPr>
              <a:t>https://www.musik-for.uni-oldenburg.de/EM2022/Kraftwerk.mp3 </a:t>
            </a:r>
            <a:endParaRPr lang="de-DE" dirty="0"/>
          </a:p>
        </p:txBody>
      </p:sp>
      <p:pic>
        <p:nvPicPr>
          <p:cNvPr id="3" name="Kraftwerk-patterns-selection">
            <a:hlinkClick r:id="" action="ppaction://media"/>
            <a:extLst>
              <a:ext uri="{FF2B5EF4-FFF2-40B4-BE49-F238E27FC236}">
                <a16:creationId xmlns:a16="http://schemas.microsoft.com/office/drawing/2014/main" id="{3F6EF314-53B8-4F3F-9492-01B74FDFE0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47251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BC5F56E-9155-41D2-A88A-84836CE51F2B}"/>
              </a:ext>
            </a:extLst>
          </p:cNvPr>
          <p:cNvSpPr txBox="1"/>
          <p:nvPr/>
        </p:nvSpPr>
        <p:spPr>
          <a:xfrm>
            <a:off x="1043608" y="2013783"/>
            <a:ext cx="44282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/>
              <a:t>Marusha</a:t>
            </a:r>
            <a:r>
              <a:rPr lang="de-DE" b="1" dirty="0"/>
              <a:t> „</a:t>
            </a:r>
            <a:r>
              <a:rPr lang="de-DE" b="1" dirty="0" err="1"/>
              <a:t>Sowhere</a:t>
            </a:r>
            <a:r>
              <a:rPr lang="de-DE" b="1" dirty="0"/>
              <a:t> Over </a:t>
            </a:r>
            <a:r>
              <a:rPr lang="de-DE" b="1" dirty="0" err="1"/>
              <a:t>the</a:t>
            </a:r>
            <a:r>
              <a:rPr lang="de-DE" b="1" dirty="0"/>
              <a:t> Rainbow“ 1995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C60FE5-1EF6-4242-991B-920ACECAB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322">
            <a:off x="6523830" y="1176311"/>
            <a:ext cx="2158435" cy="167494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C8E0F99-C0AD-460B-9EAE-4D082112F99E}"/>
              </a:ext>
            </a:extLst>
          </p:cNvPr>
          <p:cNvSpPr txBox="1">
            <a:spLocks/>
          </p:cNvSpPr>
          <p:nvPr/>
        </p:nvSpPr>
        <p:spPr>
          <a:xfrm>
            <a:off x="1907704" y="332656"/>
            <a:ext cx="4690864" cy="49006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4. Repetitive Musik + Techno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150FB3B-29B7-4894-A86B-CD323ADDE9E9}"/>
              </a:ext>
            </a:extLst>
          </p:cNvPr>
          <p:cNvSpPr txBox="1"/>
          <p:nvPr/>
        </p:nvSpPr>
        <p:spPr>
          <a:xfrm>
            <a:off x="971600" y="1412776"/>
            <a:ext cx="3849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Analyse eines klassischen Techno-Titels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984DA4-B424-4D1D-9EB9-CC7BDF05B52B}"/>
              </a:ext>
            </a:extLst>
          </p:cNvPr>
          <p:cNvSpPr txBox="1"/>
          <p:nvPr/>
        </p:nvSpPr>
        <p:spPr>
          <a:xfrm>
            <a:off x="956605" y="3437905"/>
            <a:ext cx="6971396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Sounds sollen synthetisch sein oder klingen.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Den Computer soll man hören.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Repetitive Strukturen in Verbindung mit Steigerung und 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Einfachste Strukturen (Tonrepetition statt Melodie)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Klangfarbenkomposition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Tempo sehr schnell (MM=163)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Flexible Live Interpretation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Rave-Musik: Bewusstseinsveränderung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6A27853-99EF-4675-9C26-9196AEAD11CB}"/>
              </a:ext>
            </a:extLst>
          </p:cNvPr>
          <p:cNvSpPr txBox="1"/>
          <p:nvPr/>
        </p:nvSpPr>
        <p:spPr>
          <a:xfrm>
            <a:off x="971600" y="2852936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Merkmale:</a:t>
            </a:r>
          </a:p>
        </p:txBody>
      </p:sp>
    </p:spTree>
    <p:extLst>
      <p:ext uri="{BB962C8B-B14F-4D97-AF65-F5344CB8AC3E}">
        <p14:creationId xmlns:p14="http://schemas.microsoft.com/office/powerpoint/2010/main" val="38262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D497D78-A769-4AAD-9929-B625AC917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263641" cy="458617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47ED391-8338-47B0-98A3-739A3A1D00BB}"/>
              </a:ext>
            </a:extLst>
          </p:cNvPr>
          <p:cNvSpPr/>
          <p:nvPr/>
        </p:nvSpPr>
        <p:spPr>
          <a:xfrm>
            <a:off x="4211960" y="548680"/>
            <a:ext cx="1097280" cy="590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D57E9D-B5E9-448E-96B8-892B7C944218}"/>
              </a:ext>
            </a:extLst>
          </p:cNvPr>
          <p:cNvSpPr txBox="1"/>
          <p:nvPr/>
        </p:nvSpPr>
        <p:spPr>
          <a:xfrm>
            <a:off x="1169181" y="5227786"/>
            <a:ext cx="6470041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350" dirty="0"/>
              <a:t>… im Internet</a:t>
            </a:r>
          </a:p>
          <a:p>
            <a:r>
              <a:rPr lang="de-DE" sz="1350" b="1" dirty="0">
                <a:solidFill>
                  <a:srgbClr val="FF0000"/>
                </a:solidFill>
              </a:rPr>
              <a:t>https://www.musik-for.uni-oldenburg.de/elektronischemusik/html/technosounds.html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C371DFC-6A13-4F26-9A25-DFCF2321DEE7}"/>
              </a:ext>
            </a:extLst>
          </p:cNvPr>
          <p:cNvSpPr txBox="1"/>
          <p:nvPr/>
        </p:nvSpPr>
        <p:spPr>
          <a:xfrm>
            <a:off x="1187624" y="6262282"/>
            <a:ext cx="1187120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350" dirty="0">
                <a:hlinkClick r:id="rId3"/>
              </a:rPr>
              <a:t>Offbeat-</a:t>
            </a:r>
            <a:r>
              <a:rPr lang="de-DE" sz="1350" dirty="0" err="1">
                <a:hlinkClick r:id="rId3"/>
              </a:rPr>
              <a:t>Feelig</a:t>
            </a:r>
            <a:endParaRPr lang="de-DE" sz="1350" dirty="0"/>
          </a:p>
        </p:txBody>
      </p:sp>
      <p:sp>
        <p:nvSpPr>
          <p:cNvPr id="8" name="Textfeld 7">
            <a:hlinkClick r:id="rId4"/>
            <a:extLst>
              <a:ext uri="{FF2B5EF4-FFF2-40B4-BE49-F238E27FC236}">
                <a16:creationId xmlns:a16="http://schemas.microsoft.com/office/drawing/2014/main" id="{01895EC6-6EC9-46EC-BA44-1E6171D634A5}"/>
              </a:ext>
            </a:extLst>
          </p:cNvPr>
          <p:cNvSpPr txBox="1"/>
          <p:nvPr/>
        </p:nvSpPr>
        <p:spPr>
          <a:xfrm>
            <a:off x="2654768" y="5902646"/>
            <a:ext cx="1236236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350" dirty="0">
                <a:hlinkClick r:id="rId4"/>
              </a:rPr>
              <a:t>BD-Nachschlag</a:t>
            </a:r>
            <a:endParaRPr lang="de-DE" sz="135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4B41634-84A6-4F5B-90FE-790861D995BE}"/>
              </a:ext>
            </a:extLst>
          </p:cNvPr>
          <p:cNvSpPr txBox="1"/>
          <p:nvPr/>
        </p:nvSpPr>
        <p:spPr>
          <a:xfrm>
            <a:off x="4325057" y="6336380"/>
            <a:ext cx="972126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350" dirty="0">
                <a:hlinkClick r:id="rId5"/>
              </a:rPr>
              <a:t>Gate-Effekt</a:t>
            </a:r>
            <a:endParaRPr lang="de-DE" sz="135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E4A39A8-6AD6-489B-AB4C-6BFD46C628CF}"/>
              </a:ext>
            </a:extLst>
          </p:cNvPr>
          <p:cNvSpPr txBox="1"/>
          <p:nvPr/>
        </p:nvSpPr>
        <p:spPr>
          <a:xfrm>
            <a:off x="5742475" y="5902646"/>
            <a:ext cx="906017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350" dirty="0" err="1">
                <a:hlinkClick r:id="rId6"/>
              </a:rPr>
              <a:t>Arpeggien</a:t>
            </a:r>
            <a:endParaRPr lang="de-DE" sz="135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2B01118-34CA-4483-AB75-3CBE527CFA94}"/>
              </a:ext>
            </a:extLst>
          </p:cNvPr>
          <p:cNvSpPr txBox="1"/>
          <p:nvPr/>
        </p:nvSpPr>
        <p:spPr>
          <a:xfrm>
            <a:off x="7092271" y="6400781"/>
            <a:ext cx="653000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350" dirty="0" err="1">
                <a:hlinkClick r:id="rId7"/>
              </a:rPr>
              <a:t>Bass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261354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5D96499-03F4-4631-A0C6-392A99AEF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84"/>
            <a:ext cx="9144000" cy="379436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FA17718-2DFB-44C3-8643-D832692B018D}"/>
              </a:ext>
            </a:extLst>
          </p:cNvPr>
          <p:cNvSpPr txBox="1"/>
          <p:nvPr/>
        </p:nvSpPr>
        <p:spPr>
          <a:xfrm>
            <a:off x="1386841" y="1193135"/>
            <a:ext cx="4767331" cy="300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350" dirty="0"/>
              <a:t>Das Stück ist aus 13 Bausteinen zu je 8 Takten zusammen gesetzt.</a:t>
            </a:r>
          </a:p>
        </p:txBody>
      </p:sp>
    </p:spTree>
    <p:extLst>
      <p:ext uri="{BB962C8B-B14F-4D97-AF65-F5344CB8AC3E}">
        <p14:creationId xmlns:p14="http://schemas.microsoft.com/office/powerpoint/2010/main" val="3959241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5D96499-03F4-4631-A0C6-392A99AEF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84"/>
            <a:ext cx="9144000" cy="379436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E7BAEB3-440E-4EAF-A216-CF134FE1841C}"/>
              </a:ext>
            </a:extLst>
          </p:cNvPr>
          <p:cNvSpPr txBox="1"/>
          <p:nvPr/>
        </p:nvSpPr>
        <p:spPr>
          <a:xfrm>
            <a:off x="99838" y="1362784"/>
            <a:ext cx="8760603" cy="300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350" dirty="0"/>
              <a:t>Intro    Block 1                                    Break        Block 2                                  Break       Block 3                                  Coda (aus Break)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9359E46-D5EA-4EA9-8E98-9B23AEE57780}"/>
              </a:ext>
            </a:extLst>
          </p:cNvPr>
          <p:cNvSpPr/>
          <p:nvPr/>
        </p:nvSpPr>
        <p:spPr>
          <a:xfrm>
            <a:off x="640080" y="1362784"/>
            <a:ext cx="1882140" cy="3624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1EAE419-B757-4C73-9390-75BC883B2A99}"/>
              </a:ext>
            </a:extLst>
          </p:cNvPr>
          <p:cNvSpPr/>
          <p:nvPr/>
        </p:nvSpPr>
        <p:spPr>
          <a:xfrm>
            <a:off x="3162300" y="1385749"/>
            <a:ext cx="1882140" cy="3601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0760E1F-8A93-45F6-8DA4-AE756AAF0D6A}"/>
              </a:ext>
            </a:extLst>
          </p:cNvPr>
          <p:cNvSpPr/>
          <p:nvPr/>
        </p:nvSpPr>
        <p:spPr>
          <a:xfrm>
            <a:off x="5684520" y="1385749"/>
            <a:ext cx="1882140" cy="3601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D798C1E-5D40-433C-9B5C-F8F5C66B4411}"/>
              </a:ext>
            </a:extLst>
          </p:cNvPr>
          <p:cNvSpPr txBox="1"/>
          <p:nvPr/>
        </p:nvSpPr>
        <p:spPr>
          <a:xfrm>
            <a:off x="2091305" y="958768"/>
            <a:ext cx="44665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Die „strenge“ Struktur setzt sich auch in der Großform durch.</a:t>
            </a:r>
          </a:p>
        </p:txBody>
      </p:sp>
    </p:spTree>
    <p:extLst>
      <p:ext uri="{BB962C8B-B14F-4D97-AF65-F5344CB8AC3E}">
        <p14:creationId xmlns:p14="http://schemas.microsoft.com/office/powerpoint/2010/main" val="1697177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081AA15-D67D-46D2-A2F3-82D6169C3993}"/>
              </a:ext>
            </a:extLst>
          </p:cNvPr>
          <p:cNvSpPr txBox="1"/>
          <p:nvPr/>
        </p:nvSpPr>
        <p:spPr>
          <a:xfrm>
            <a:off x="2699792" y="6021288"/>
            <a:ext cx="39852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hlinkClick r:id="rId3"/>
              </a:rPr>
              <a:t>https://www.youtube.com/watch?v=tVfvNh4b5mc</a:t>
            </a:r>
            <a:endParaRPr lang="de-DE" sz="135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71BD1B-C470-4AAC-8DF4-7650EBF19133}"/>
              </a:ext>
            </a:extLst>
          </p:cNvPr>
          <p:cNvSpPr txBox="1"/>
          <p:nvPr/>
        </p:nvSpPr>
        <p:spPr>
          <a:xfrm>
            <a:off x="3203848" y="6367507"/>
            <a:ext cx="26132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Audio- und MIDI-Files im Wechsel!</a:t>
            </a:r>
          </a:p>
        </p:txBody>
      </p:sp>
      <p:pic>
        <p:nvPicPr>
          <p:cNvPr id="2" name="Onlinemedien 1" title="Over the Rainbow - Analyse">
            <a:hlinkClick r:id="" action="ppaction://media"/>
            <a:extLst>
              <a:ext uri="{FF2B5EF4-FFF2-40B4-BE49-F238E27FC236}">
                <a16:creationId xmlns:a16="http://schemas.microsoft.com/office/drawing/2014/main" id="{583E5312-A509-4F2F-BDC2-5CE56F6452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3139" y="764704"/>
            <a:ext cx="8797721" cy="49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484C9E0-DD7A-4F3D-B16F-8B105C00C16C}"/>
              </a:ext>
            </a:extLst>
          </p:cNvPr>
          <p:cNvSpPr txBox="1"/>
          <p:nvPr/>
        </p:nvSpPr>
        <p:spPr>
          <a:xfrm>
            <a:off x="941044" y="1417044"/>
            <a:ext cx="5356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Westbam</a:t>
            </a:r>
            <a:r>
              <a:rPr lang="de-DE" dirty="0"/>
              <a:t> sagte:</a:t>
            </a:r>
          </a:p>
          <a:p>
            <a:endParaRPr lang="de-DE" dirty="0"/>
          </a:p>
          <a:p>
            <a:r>
              <a:rPr lang="de-DE" dirty="0"/>
              <a:t>Das Neue an der „DJ-Musik“ ist, </a:t>
            </a:r>
            <a:r>
              <a:rPr lang="de-DE" dirty="0" err="1"/>
              <a:t>dass</a:t>
            </a:r>
            <a:r>
              <a:rPr lang="de-DE" dirty="0"/>
              <a:t> das </a:t>
            </a:r>
            <a:r>
              <a:rPr lang="de-DE" b="1" i="1" dirty="0"/>
              <a:t>Song-</a:t>
            </a:r>
            <a:r>
              <a:rPr lang="de-DE" dirty="0"/>
              <a:t>Konzept</a:t>
            </a:r>
          </a:p>
          <a:p>
            <a:r>
              <a:rPr lang="de-DE" dirty="0"/>
              <a:t>abgelöst wird vom </a:t>
            </a:r>
            <a:r>
              <a:rPr lang="de-DE" b="1" i="1" dirty="0"/>
              <a:t>Track-</a:t>
            </a:r>
            <a:r>
              <a:rPr lang="de-DE" dirty="0"/>
              <a:t>Konzept.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A60F34-5AE7-48E2-B271-3D7E0A607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727">
            <a:off x="871526" y="3146366"/>
            <a:ext cx="2788920" cy="2042019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2349A84A-4580-4207-A1C3-E980B4483E46}"/>
              </a:ext>
            </a:extLst>
          </p:cNvPr>
          <p:cNvSpPr/>
          <p:nvPr/>
        </p:nvSpPr>
        <p:spPr>
          <a:xfrm>
            <a:off x="3880489" y="2815590"/>
            <a:ext cx="600071" cy="358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1AC2413D-449E-4A8E-B88C-CA93811F8FCA}"/>
              </a:ext>
            </a:extLst>
          </p:cNvPr>
          <p:cNvSpPr/>
          <p:nvPr/>
        </p:nvSpPr>
        <p:spPr>
          <a:xfrm>
            <a:off x="4180525" y="3447772"/>
            <a:ext cx="600071" cy="358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73DE92-AEEF-4AC4-89F4-C0AC4436A0F9}"/>
              </a:ext>
            </a:extLst>
          </p:cNvPr>
          <p:cNvSpPr txBox="1"/>
          <p:nvPr/>
        </p:nvSpPr>
        <p:spPr>
          <a:xfrm>
            <a:off x="4663442" y="2849880"/>
            <a:ext cx="23087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Produktion von Endlosplatten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C4241CB-84B5-4629-8C0E-A9AAC2F97742}"/>
              </a:ext>
            </a:extLst>
          </p:cNvPr>
          <p:cNvSpPr txBox="1"/>
          <p:nvPr/>
        </p:nvSpPr>
        <p:spPr>
          <a:xfrm>
            <a:off x="5080630" y="3488342"/>
            <a:ext cx="16198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Pool für Live-Auftritt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4D96644D-C8A7-4587-AD1B-E690BD3B7D44}"/>
              </a:ext>
            </a:extLst>
          </p:cNvPr>
          <p:cNvSpPr/>
          <p:nvPr/>
        </p:nvSpPr>
        <p:spPr>
          <a:xfrm>
            <a:off x="4363406" y="4167375"/>
            <a:ext cx="600071" cy="358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D29899-3FC7-4455-B7EE-BFC2BDED4A51}"/>
              </a:ext>
            </a:extLst>
          </p:cNvPr>
          <p:cNvSpPr txBox="1"/>
          <p:nvPr/>
        </p:nvSpPr>
        <p:spPr>
          <a:xfrm>
            <a:off x="5263512" y="4207945"/>
            <a:ext cx="346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 err="1"/>
              <a:t>Midifiles</a:t>
            </a:r>
            <a:r>
              <a:rPr lang="de-DE" sz="1350" dirty="0"/>
              <a:t> für „Home-DJs“ und Alleinunterhalter</a:t>
            </a: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636916B7-9EED-4F38-B5E1-3826A3D38B67}"/>
              </a:ext>
            </a:extLst>
          </p:cNvPr>
          <p:cNvSpPr/>
          <p:nvPr/>
        </p:nvSpPr>
        <p:spPr>
          <a:xfrm>
            <a:off x="5934564" y="4583430"/>
            <a:ext cx="191916" cy="276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03189E7-E247-4F74-B2D9-AC7F35937FFF}"/>
              </a:ext>
            </a:extLst>
          </p:cNvPr>
          <p:cNvSpPr txBox="1"/>
          <p:nvPr/>
        </p:nvSpPr>
        <p:spPr>
          <a:xfrm>
            <a:off x="5080631" y="5116830"/>
            <a:ext cx="27989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„</a:t>
            </a:r>
            <a:r>
              <a:rPr lang="de-DE" sz="1350" dirty="0" err="1"/>
              <a:t>Geerdes</a:t>
            </a:r>
            <a:r>
              <a:rPr lang="de-DE" sz="1350" dirty="0"/>
              <a:t>“ </a:t>
            </a:r>
            <a:r>
              <a:rPr lang="de-DE" sz="1350" dirty="0" err="1"/>
              <a:t>Midifile</a:t>
            </a:r>
            <a:r>
              <a:rPr lang="de-DE" sz="1350" dirty="0"/>
              <a:t>-Disketten (</a:t>
            </a:r>
            <a:r>
              <a:rPr lang="de-DE" sz="1350" dirty="0" err="1"/>
              <a:t>StudIP</a:t>
            </a:r>
            <a:r>
              <a:rPr lang="de-DE" sz="1350" dirty="0"/>
              <a:t>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AB77071-1D62-4CB9-ACFB-B2A442964237}"/>
              </a:ext>
            </a:extLst>
          </p:cNvPr>
          <p:cNvSpPr txBox="1"/>
          <p:nvPr/>
        </p:nvSpPr>
        <p:spPr>
          <a:xfrm>
            <a:off x="1379220" y="4057650"/>
            <a:ext cx="1388265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350" dirty="0"/>
              <a:t>Das Techno-Brett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1F3B133-D24B-4214-8787-B470AB3C3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476">
            <a:off x="7113920" y="1393704"/>
            <a:ext cx="1438487" cy="151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81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9990D-83A9-4F45-BF1C-78AAC3F653A8}"/>
              </a:ext>
            </a:extLst>
          </p:cNvPr>
          <p:cNvSpPr txBox="1">
            <a:spLocks/>
          </p:cNvSpPr>
          <p:nvPr/>
        </p:nvSpPr>
        <p:spPr>
          <a:xfrm>
            <a:off x="1907704" y="332656"/>
            <a:ext cx="4690864" cy="49006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5. Live-Elektronik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B512C0-1EC9-49CE-B6F6-1596E427C80E}"/>
              </a:ext>
            </a:extLst>
          </p:cNvPr>
          <p:cNvSpPr txBox="1"/>
          <p:nvPr/>
        </p:nvSpPr>
        <p:spPr>
          <a:xfrm>
            <a:off x="1115616" y="1340768"/>
            <a:ext cx="7056784" cy="483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Traditionelle oder avantgardistische Kompositionsverfahren mit elektronischer Instrumentation (z.B. mit Theremin, Trautonium,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Ondes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Martenot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Synthesizer, MIDI-Gitarre); siehe Teil 2!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Klangexperimentelle Kompositionsverfahren, d.h. ein traditioneller Ansatz wird auf klanglicher Ebene in den elektronischen Bereich „fortgesetzt“ (z.B. Effektgeräte der Popmusik,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midifizierte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akustische Instrumente,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Transducer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-Piano,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DrumPads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 Beispiel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TransducerPiano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https://youtu.be/xBAvxcvJ0Qc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Patternorientierte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ad-hoc-Komposition, oft in Verbindung mit repetitiven Techniken (z.B. DJ-Controller,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GrooveBox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Techno, Ambient und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Sequencer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-Musik); siehe Teil 2d!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Improvisation mit Klangverfremdung, Live-Sampling und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Mikrofonierung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(z.B. bei Bewegungs-Controllern, avanciertem Einsatz von Controllern). Beispiel vom „International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Turntabel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-Meeting“ Berlin 2019 </a:t>
            </a: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https://www.youtube.com/watch?v=rDBSZV9sfks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945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9990D-83A9-4F45-BF1C-78AAC3F653A8}"/>
              </a:ext>
            </a:extLst>
          </p:cNvPr>
          <p:cNvSpPr txBox="1">
            <a:spLocks/>
          </p:cNvSpPr>
          <p:nvPr/>
        </p:nvSpPr>
        <p:spPr>
          <a:xfrm>
            <a:off x="1907704" y="332656"/>
            <a:ext cx="4690864" cy="49006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5. Live-Elektronik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CDFFEDF-0187-40E4-9267-B30BBE66C962}"/>
              </a:ext>
            </a:extLst>
          </p:cNvPr>
          <p:cNvSpPr txBox="1"/>
          <p:nvPr/>
        </p:nvSpPr>
        <p:spPr>
          <a:xfrm>
            <a:off x="1115616" y="1340768"/>
            <a:ext cx="7416824" cy="438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ct val="107000"/>
              </a:lnSpc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„Brain &amp; Body“</a:t>
            </a:r>
          </a:p>
          <a:p>
            <a:pPr lvl="0" rtl="0">
              <a:lnSpc>
                <a:spcPct val="107000"/>
              </a:lnSpc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rtl="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Stepplatte: der Musiker 1 triggert Samples durch Fußbewegung auf einer Stepplatte nach dem Prinzip des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DrumPad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Gesang und Geigenspiel von Musiker 1 wird live gesampelt und als Loop wieder gegeben,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Musiker 2 steuert improvisiert elektronische Sounds und kurze Patterns von einer „Groove-Box“ (genauer: einem „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Midiperformance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-System“) bei,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Songs und das Geigenspiel von Musiker 1 sind improvisiert und reagieren auf die Eingaben von Musiker 2,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Gesang und Instrumentalspiel werden durch Effektgeräte verfremdet.</a:t>
            </a:r>
          </a:p>
          <a:p>
            <a:endParaRPr lang="de-DE" dirty="0"/>
          </a:p>
          <a:p>
            <a:r>
              <a:rPr lang="de-DE" dirty="0"/>
              <a:t>Beispiel war schon bei den Instrumenten!</a:t>
            </a:r>
          </a:p>
          <a:p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https://www.youtube.com/watch?v=P6adClx9M60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17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3857CD3-74E8-4BA3-A188-107D06F49BAD}"/>
              </a:ext>
            </a:extLst>
          </p:cNvPr>
          <p:cNvSpPr txBox="1"/>
          <p:nvPr/>
        </p:nvSpPr>
        <p:spPr>
          <a:xfrm>
            <a:off x="533372" y="764704"/>
            <a:ext cx="773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101 Jahre Elektronische Musik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A2BB49-5A58-4E35-9E32-7E61E9343995}"/>
              </a:ext>
            </a:extLst>
          </p:cNvPr>
          <p:cNvSpPr txBox="1"/>
          <p:nvPr/>
        </p:nvSpPr>
        <p:spPr>
          <a:xfrm>
            <a:off x="1547662" y="3602340"/>
            <a:ext cx="5709177" cy="193899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Musique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concrète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(Pariser Schule)</a:t>
            </a:r>
          </a:p>
          <a:p>
            <a:pPr marL="457200" indent="-457200">
              <a:buAutoNum type="arabicPeriod"/>
            </a:pP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Serielle Komposition (Kölner Schule)</a:t>
            </a:r>
          </a:p>
          <a:p>
            <a:pPr marL="457200" indent="-457200">
              <a:buAutoNum type="arabicPeriod"/>
            </a:pP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Sprache-Komposition (Mailänder Schule)</a:t>
            </a:r>
          </a:p>
          <a:p>
            <a:pPr marL="457200" indent="-457200">
              <a:buAutoNum type="arabicPeriod"/>
            </a:pPr>
            <a:r>
              <a:rPr lang="de-DE" sz="2000" b="1" dirty="0"/>
              <a:t>Algorithmisches Komponieren</a:t>
            </a:r>
          </a:p>
          <a:p>
            <a:pPr marL="457200" indent="-457200">
              <a:buAutoNum type="arabicPeriod"/>
            </a:pPr>
            <a:r>
              <a:rPr lang="de-DE" sz="2000" b="1" dirty="0"/>
              <a:t>Repetitive Musik (minimal und Techno)</a:t>
            </a:r>
          </a:p>
          <a:p>
            <a:pPr marL="457200" indent="-457200">
              <a:buAutoNum type="arabicPeriod"/>
            </a:pPr>
            <a:r>
              <a:rPr lang="de-DE" sz="2000" b="1" dirty="0"/>
              <a:t>Live-Elektronik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ABB49E7-D301-45EC-BC0D-03FB0180495E}"/>
              </a:ext>
            </a:extLst>
          </p:cNvPr>
          <p:cNvSpPr txBox="1"/>
          <p:nvPr/>
        </p:nvSpPr>
        <p:spPr>
          <a:xfrm>
            <a:off x="3851920" y="2852936"/>
            <a:ext cx="989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Teil 3b</a:t>
            </a:r>
          </a:p>
        </p:txBody>
      </p:sp>
    </p:spTree>
    <p:extLst>
      <p:ext uri="{BB962C8B-B14F-4D97-AF65-F5344CB8AC3E}">
        <p14:creationId xmlns:p14="http://schemas.microsoft.com/office/powerpoint/2010/main" val="1312875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B4855-694C-4652-8FF4-BA6231113F78}"/>
              </a:ext>
            </a:extLst>
          </p:cNvPr>
          <p:cNvSpPr txBox="1">
            <a:spLocks/>
          </p:cNvSpPr>
          <p:nvPr/>
        </p:nvSpPr>
        <p:spPr>
          <a:xfrm>
            <a:off x="1907704" y="332656"/>
            <a:ext cx="4690864" cy="49006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5. Live-Elektronik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4CEB30C-0A42-40C8-AC42-980F0C095AD9}"/>
              </a:ext>
            </a:extLst>
          </p:cNvPr>
          <p:cNvSpPr txBox="1"/>
          <p:nvPr/>
        </p:nvSpPr>
        <p:spPr>
          <a:xfrm>
            <a:off x="1331640" y="579267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 1:35 Aufbau eines „Grooves“ aus verschiedenen Instrumenten.</a:t>
            </a:r>
          </a:p>
          <a:p>
            <a:r>
              <a:rPr lang="de-DE" dirty="0">
                <a:hlinkClick r:id="rId3"/>
              </a:rPr>
              <a:t>https://www.youtube.com/watch?v=rGKqYqhDTW8</a:t>
            </a:r>
            <a:r>
              <a:rPr lang="de-DE" dirty="0"/>
              <a:t> </a:t>
            </a:r>
          </a:p>
        </p:txBody>
      </p:sp>
      <p:pic>
        <p:nvPicPr>
          <p:cNvPr id="5" name="Onlinemedien 4" title="Didgeridoo elektronisch">
            <a:hlinkClick r:id="" action="ppaction://media"/>
            <a:extLst>
              <a:ext uri="{FF2B5EF4-FFF2-40B4-BE49-F238E27FC236}">
                <a16:creationId xmlns:a16="http://schemas.microsoft.com/office/drawing/2014/main" id="{C6DCB12A-BA64-4A05-A34D-B6FDE897C7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9632" y="944724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D2DF4-0F33-4EB7-A60C-C07E6F4EB438}"/>
              </a:ext>
            </a:extLst>
          </p:cNvPr>
          <p:cNvSpPr txBox="1">
            <a:spLocks/>
          </p:cNvSpPr>
          <p:nvPr/>
        </p:nvSpPr>
        <p:spPr>
          <a:xfrm>
            <a:off x="1907704" y="332656"/>
            <a:ext cx="4690864" cy="49006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5. Live-Elektronik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E026507-F003-49AC-AAF3-B3891B1742CF}"/>
              </a:ext>
            </a:extLst>
          </p:cNvPr>
          <p:cNvSpPr txBox="1"/>
          <p:nvPr/>
        </p:nvSpPr>
        <p:spPr>
          <a:xfrm>
            <a:off x="899592" y="558837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Klangmaterial einer Vinyl-LP wird mittels verschiedener Effektinstrumente live verarbeitet. Vom </a:t>
            </a:r>
            <a:r>
              <a:rPr lang="de-DE" dirty="0" err="1"/>
              <a:t>Turntable</a:t>
            </a:r>
            <a:r>
              <a:rPr lang="de-DE" dirty="0"/>
              <a:t>-Marathon Berlin 2019:</a:t>
            </a:r>
          </a:p>
          <a:p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https://www.youtube.com/watch?v=rDBSZV9sfks</a:t>
            </a:r>
            <a:endParaRPr lang="de-DE" dirty="0"/>
          </a:p>
        </p:txBody>
      </p:sp>
      <p:pic>
        <p:nvPicPr>
          <p:cNvPr id="5" name="Onlinemedien 4" title="EM2020 -  Szene 2">
            <a:hlinkClick r:id="" action="ppaction://media"/>
            <a:extLst>
              <a:ext uri="{FF2B5EF4-FFF2-40B4-BE49-F238E27FC236}">
                <a16:creationId xmlns:a16="http://schemas.microsoft.com/office/drawing/2014/main" id="{F158E1F3-6A35-4CE8-B540-593F0670B2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1560" y="1191351"/>
            <a:ext cx="7401530" cy="41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F67CA-2855-4BD5-A392-18A7CC385AA8}"/>
              </a:ext>
            </a:extLst>
          </p:cNvPr>
          <p:cNvSpPr txBox="1">
            <a:spLocks/>
          </p:cNvSpPr>
          <p:nvPr/>
        </p:nvSpPr>
        <p:spPr>
          <a:xfrm>
            <a:off x="1907704" y="332656"/>
            <a:ext cx="4690864" cy="49006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5. Live-Elektronik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39F0910-DA7B-4F8D-A12E-CDF171222232}"/>
              </a:ext>
            </a:extLst>
          </p:cNvPr>
          <p:cNvSpPr txBox="1"/>
          <p:nvPr/>
        </p:nvSpPr>
        <p:spPr>
          <a:xfrm>
            <a:off x="1619672" y="530120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Beim </a:t>
            </a:r>
            <a:r>
              <a:rPr lang="de-DE" dirty="0" err="1"/>
              <a:t>Tranducerklavier</a:t>
            </a:r>
            <a:r>
              <a:rPr lang="de-DE" dirty="0"/>
              <a:t> wird der Resonanzbodens eines Flügels als Resonator für überwiegend Rückkopplungseffekte verwendet. </a:t>
            </a:r>
          </a:p>
          <a:p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https://youtu.be/xBAvxcvJ0Qc</a:t>
            </a:r>
            <a:endParaRPr lang="de-DE" dirty="0"/>
          </a:p>
        </p:txBody>
      </p:sp>
      <p:pic>
        <p:nvPicPr>
          <p:cNvPr id="5" name="Onlinemedien 4" title="EM2020 - Szene 7">
            <a:hlinkClick r:id="" action="ppaction://media"/>
            <a:extLst>
              <a:ext uri="{FF2B5EF4-FFF2-40B4-BE49-F238E27FC236}">
                <a16:creationId xmlns:a16="http://schemas.microsoft.com/office/drawing/2014/main" id="{A444FAF8-00FE-435B-9657-60C84BB350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9733" y="980728"/>
            <a:ext cx="713707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86383-D2C2-4FEF-8B09-EE1ABC771F78}"/>
              </a:ext>
            </a:extLst>
          </p:cNvPr>
          <p:cNvSpPr txBox="1">
            <a:spLocks/>
          </p:cNvSpPr>
          <p:nvPr/>
        </p:nvSpPr>
        <p:spPr>
          <a:xfrm>
            <a:off x="1907704" y="332656"/>
            <a:ext cx="4690864" cy="49006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5. Live-Elektronik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7A7AE9C-FB9E-4E31-9621-B1A54BDE5F37}"/>
              </a:ext>
            </a:extLst>
          </p:cNvPr>
          <p:cNvSpPr txBox="1"/>
          <p:nvPr/>
        </p:nvSpPr>
        <p:spPr>
          <a:xfrm>
            <a:off x="1259633" y="57332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Vom letzten „</a:t>
            </a:r>
            <a:r>
              <a:rPr lang="de-DE" dirty="0" err="1"/>
              <a:t>MayDay</a:t>
            </a:r>
            <a:r>
              <a:rPr lang="de-DE" dirty="0"/>
              <a:t>“ 2021 in Dortmund. Ausschnitte aus einem typischen einstündigen DJ-Act:</a:t>
            </a:r>
          </a:p>
        </p:txBody>
      </p:sp>
    </p:spTree>
    <p:extLst>
      <p:ext uri="{BB962C8B-B14F-4D97-AF65-F5344CB8AC3E}">
        <p14:creationId xmlns:p14="http://schemas.microsoft.com/office/powerpoint/2010/main" val="1351242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60CEFFA-95E4-4524-9702-9E44F346DE95}"/>
              </a:ext>
            </a:extLst>
          </p:cNvPr>
          <p:cNvSpPr txBox="1"/>
          <p:nvPr/>
        </p:nvSpPr>
        <p:spPr>
          <a:xfrm>
            <a:off x="3347864" y="3422325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154041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6AD606C-13C9-4EDC-8F6C-EBE10220CCA0}"/>
              </a:ext>
            </a:extLst>
          </p:cNvPr>
          <p:cNvSpPr txBox="1">
            <a:spLocks/>
          </p:cNvSpPr>
          <p:nvPr/>
        </p:nvSpPr>
        <p:spPr>
          <a:xfrm>
            <a:off x="1907704" y="332656"/>
            <a:ext cx="4690864" cy="490066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3. Algorithmisches Komponieren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759A77-C68F-44A9-A86C-B834FD6036A6}"/>
              </a:ext>
            </a:extLst>
          </p:cNvPr>
          <p:cNvSpPr txBox="1"/>
          <p:nvPr/>
        </p:nvSpPr>
        <p:spPr>
          <a:xfrm>
            <a:off x="755576" y="119675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„Algorithmisches Komponieren“ ist das genuine Betätigungsfeld Elektronischer Kunstmusik: Algorithmen eines Computerprogramms erzeugen die diversen Parameter einer Komposition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A16CDB-AF3D-417E-8F69-6DB4DACB6960}"/>
              </a:ext>
            </a:extLst>
          </p:cNvPr>
          <p:cNvSpPr txBox="1"/>
          <p:nvPr/>
        </p:nvSpPr>
        <p:spPr>
          <a:xfrm>
            <a:off x="832756" y="2780928"/>
            <a:ext cx="6840760" cy="2031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Beispiel 1: das Touchpad von Teil 1</a:t>
            </a:r>
          </a:p>
          <a:p>
            <a:endParaRPr lang="de-DE" dirty="0"/>
          </a:p>
          <a:p>
            <a:r>
              <a:rPr lang="de-DE" dirty="0"/>
              <a:t>Beispiel 2: „Vier hoch zwei“ von Weih Kang </a:t>
            </a:r>
            <a:r>
              <a:rPr lang="de-DE" dirty="0" err="1"/>
              <a:t>Beh</a:t>
            </a:r>
            <a:r>
              <a:rPr lang="de-DE" dirty="0"/>
              <a:t> (2021)</a:t>
            </a:r>
          </a:p>
          <a:p>
            <a:endParaRPr lang="de-DE" dirty="0"/>
          </a:p>
          <a:p>
            <a:r>
              <a:rPr lang="de-DE" dirty="0"/>
              <a:t>Beispiel 3: Das „MIDI-Planetarium“ von Wolfgang Martin Stroh (1991)</a:t>
            </a:r>
          </a:p>
          <a:p>
            <a:endParaRPr lang="de-DE" dirty="0"/>
          </a:p>
          <a:p>
            <a:r>
              <a:rPr lang="de-DE" dirty="0"/>
              <a:t>Beispiel 4: „Approximation an Pi“ von Clarence Barlow (2007/2021)</a:t>
            </a:r>
          </a:p>
        </p:txBody>
      </p:sp>
    </p:spTree>
    <p:extLst>
      <p:ext uri="{BB962C8B-B14F-4D97-AF65-F5344CB8AC3E}">
        <p14:creationId xmlns:p14="http://schemas.microsoft.com/office/powerpoint/2010/main" val="90715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4641FFC-C9EC-452E-BAB9-8AC21403A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0040"/>
            <a:ext cx="6137920" cy="613792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8547D18-F2BB-44A3-AA8C-BEA5F2626308}"/>
              </a:ext>
            </a:extLst>
          </p:cNvPr>
          <p:cNvSpPr txBox="1"/>
          <p:nvPr/>
        </p:nvSpPr>
        <p:spPr>
          <a:xfrm>
            <a:off x="5508104" y="76470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Beispiel 2</a:t>
            </a:r>
          </a:p>
          <a:p>
            <a:r>
              <a:rPr lang="de-DE" b="1" dirty="0"/>
              <a:t>„Vier hoch zwei“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E28120-7FD3-4E00-A5B9-9F45279103FD}"/>
              </a:ext>
            </a:extLst>
          </p:cNvPr>
          <p:cNvSpPr txBox="1"/>
          <p:nvPr/>
        </p:nvSpPr>
        <p:spPr>
          <a:xfrm>
            <a:off x="6156176" y="1916832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Datenmaterial: </a:t>
            </a:r>
          </a:p>
          <a:p>
            <a:pPr algn="r"/>
            <a:r>
              <a:rPr lang="de-DE" dirty="0"/>
              <a:t>Dürers magisches Quadrat</a:t>
            </a:r>
          </a:p>
          <a:p>
            <a:pPr algn="r"/>
            <a:endParaRPr lang="de-DE" dirty="0"/>
          </a:p>
          <a:p>
            <a:pPr algn="r"/>
            <a:r>
              <a:rPr lang="de-DE" dirty="0"/>
              <a:t>Verarbeitung: Überlagerung von Sinustönen</a:t>
            </a:r>
          </a:p>
          <a:p>
            <a:pPr algn="r"/>
            <a:endParaRPr lang="de-DE" dirty="0"/>
          </a:p>
          <a:p>
            <a:pPr algn="r"/>
            <a:r>
              <a:rPr lang="de-DE" dirty="0"/>
              <a:t>Hörergebnis: </a:t>
            </a:r>
          </a:p>
          <a:p>
            <a:pPr algn="r"/>
            <a:r>
              <a:rPr lang="de-DE" dirty="0"/>
              <a:t>Gewirr von Schwebungen</a:t>
            </a:r>
          </a:p>
          <a:p>
            <a:pPr algn="r"/>
            <a:endParaRPr lang="de-DE" dirty="0"/>
          </a:p>
          <a:p>
            <a:pPr algn="r"/>
            <a:r>
              <a:rPr lang="de-DE" dirty="0"/>
              <a:t>Bedeutung: </a:t>
            </a:r>
          </a:p>
          <a:p>
            <a:pPr algn="r"/>
            <a:r>
              <a:rPr lang="de-DE" dirty="0"/>
              <a:t>„Melancholie“ von Dürer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9A84B3B-9ABE-4E88-95D3-335E04CF3B72}"/>
              </a:ext>
            </a:extLst>
          </p:cNvPr>
          <p:cNvSpPr txBox="1"/>
          <p:nvPr/>
        </p:nvSpPr>
        <p:spPr>
          <a:xfrm>
            <a:off x="1259632" y="6381328"/>
            <a:ext cx="71287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  <a:hlinkClick r:id="rId3"/>
              </a:rPr>
              <a:t>https://www.musik-for.uni-oldenburg.de/EM2022/WeiKangBeh.mp3</a:t>
            </a:r>
            <a:r>
              <a:rPr lang="de-DE" sz="18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</a:rPr>
              <a:t>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033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09ADB5A-0751-4A41-93DC-5FDC4C805DEB}"/>
              </a:ext>
            </a:extLst>
          </p:cNvPr>
          <p:cNvSpPr txBox="1"/>
          <p:nvPr/>
        </p:nvSpPr>
        <p:spPr>
          <a:xfrm>
            <a:off x="899592" y="6926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Beispiel 3: Das „MIDI-Planetarium“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5FB9394-0FAC-4407-94B8-AA9963DB34B2}"/>
              </a:ext>
            </a:extLst>
          </p:cNvPr>
          <p:cNvSpPr txBox="1"/>
          <p:nvPr/>
        </p:nvSpPr>
        <p:spPr>
          <a:xfrm>
            <a:off x="924884" y="1124744"/>
            <a:ext cx="202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Daten-/Tonmaterial</a:t>
            </a:r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A7C36F4A-102E-4207-AF92-0ABF79A14B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265387"/>
              </p:ext>
            </p:extLst>
          </p:nvPr>
        </p:nvGraphicFramePr>
        <p:xfrm>
          <a:off x="323528" y="1772816"/>
          <a:ext cx="8383284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3" imgW="2087707" imgH="914402" progId="CPaint5">
                  <p:embed/>
                </p:oleObj>
              </mc:Choice>
              <mc:Fallback>
                <p:oleObj r:id="rId3" imgW="2087707" imgH="914402" progId="CPaint5">
                  <p:embed/>
                  <p:pic>
                    <p:nvPicPr>
                      <p:cNvPr id="368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72816"/>
                        <a:ext cx="8383284" cy="410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F5FA5CBA-A74F-4A99-972F-3928AF43E718}"/>
              </a:ext>
            </a:extLst>
          </p:cNvPr>
          <p:cNvSpPr txBox="1"/>
          <p:nvPr/>
        </p:nvSpPr>
        <p:spPr>
          <a:xfrm>
            <a:off x="467544" y="6093296"/>
            <a:ext cx="596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Grundton errechnet nach dem Oktavgesetz von Hans </a:t>
            </a:r>
            <a:r>
              <a:rPr lang="de-DE" dirty="0" err="1"/>
              <a:t>Cousto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64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D:\PROJEKTE\MIDI_Planetarium\MPL2011\PR_Einladungen\Programmheft_Horosk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6" y="2060848"/>
            <a:ext cx="4751116" cy="4564242"/>
          </a:xfrm>
          <a:prstGeom prst="rect">
            <a:avLst/>
          </a:prstGeom>
          <a:noFill/>
        </p:spPr>
      </p:pic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076056" y="548680"/>
          <a:ext cx="3528392" cy="4104451"/>
        </p:xfrm>
        <a:graphic>
          <a:graphicData uri="http://schemas.openxmlformats.org/drawingml/2006/table">
            <a:tbl>
              <a:tblPr/>
              <a:tblGrid>
                <a:gridCol w="1222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351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Gestirn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Zeit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Grundton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Erde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0:00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G-16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Saturn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4:25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C+8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Merkur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10:24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A-44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Mond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11:42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C#-31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Sonne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12:10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G#+23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Venus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13:07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F-47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Mars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14:42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C-44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Jupiter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17:42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H+16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Uranus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19:55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C+48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Neptun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22:48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C#-42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Pluto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27:19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C#-38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(Ende)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30:00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148064" y="5014046"/>
            <a:ext cx="367240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Konzert: Sternenstand am 1.7.2011, 20.00 Uhr von Oldenburg aus.</a:t>
            </a:r>
          </a:p>
        </p:txBody>
      </p:sp>
      <p:sp>
        <p:nvSpPr>
          <p:cNvPr id="7" name="Pfeil nach links 6"/>
          <p:cNvSpPr/>
          <p:nvPr/>
        </p:nvSpPr>
        <p:spPr>
          <a:xfrm>
            <a:off x="4644008" y="5157192"/>
            <a:ext cx="43204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6572727-5FF9-4E8B-B060-8B5414BD03C2}"/>
              </a:ext>
            </a:extLst>
          </p:cNvPr>
          <p:cNvSpPr txBox="1"/>
          <p:nvPr/>
        </p:nvSpPr>
        <p:spPr>
          <a:xfrm>
            <a:off x="899592" y="6926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Beispiel 3: Das „MIDI-Planetarium“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F48AA3E-E1A8-4CA7-AB06-50A3CEFD1FF5}"/>
              </a:ext>
            </a:extLst>
          </p:cNvPr>
          <p:cNvSpPr txBox="1"/>
          <p:nvPr/>
        </p:nvSpPr>
        <p:spPr>
          <a:xfrm>
            <a:off x="966596" y="14034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Programmablauf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1124744"/>
            <a:ext cx="335335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Zeitpunkt und Ort der Aufführung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71601" y="1916832"/>
            <a:ext cx="316835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Übersetzt in die Position der Gestirne am Tierkreis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076056" y="2060848"/>
            <a:ext cx="321677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Anfangswerte für das Programm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076056" y="2924944"/>
            <a:ext cx="3456383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Programmablauf produziert einige 10.000 MIDI-Daten.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76056" y="4221088"/>
            <a:ext cx="2912144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Musiker sortiert diese Daten: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„Grundtöne“,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„Töne entfernter Gestirne“,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„Rhythmen“,</a:t>
            </a:r>
          </a:p>
          <a:p>
            <a:r>
              <a:rPr lang="de-DE" dirty="0"/>
              <a:t>und nach Oktavlagen.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4221088"/>
            <a:ext cx="3600400" cy="2031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Im Konzert 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de-DE" dirty="0"/>
              <a:t>wird eine Auswahl aus den Daten getroffen,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de-DE" dirty="0"/>
              <a:t>werden die sortierten MIDI-Daten auf diverse Klangmodule geschickt und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de-DE" dirty="0"/>
              <a:t>dadurch musikalisch interpretiert.</a:t>
            </a:r>
          </a:p>
        </p:txBody>
      </p:sp>
      <p:sp>
        <p:nvSpPr>
          <p:cNvPr id="8" name="Pfeil nach unten 7"/>
          <p:cNvSpPr/>
          <p:nvPr/>
        </p:nvSpPr>
        <p:spPr>
          <a:xfrm>
            <a:off x="2195736" y="1556792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6516216" y="2492896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6516216" y="3717032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4427984" y="213285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12"/>
          <p:cNvSpPr/>
          <p:nvPr/>
        </p:nvSpPr>
        <p:spPr>
          <a:xfrm>
            <a:off x="4572000" y="4869160"/>
            <a:ext cx="36004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899592" y="404664"/>
            <a:ext cx="239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Formaler Arbeitsablauf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E4A21C7-BD50-4F26-8273-97D448B8BDBB}"/>
              </a:ext>
            </a:extLst>
          </p:cNvPr>
          <p:cNvSpPr txBox="1"/>
          <p:nvPr/>
        </p:nvSpPr>
        <p:spPr>
          <a:xfrm>
            <a:off x="755576" y="630932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  <a:hlinkClick r:id="rId3"/>
              </a:rPr>
              <a:t>https://www.youtube.com/watch?v=w_1XBAr0Xzg</a:t>
            </a:r>
            <a:r>
              <a:rPr lang="de-DE" sz="18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</a:rPr>
              <a:t>  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09B14E-ACFA-4049-B48F-9F86D59D3468}"/>
              </a:ext>
            </a:extLst>
          </p:cNvPr>
          <p:cNvSpPr txBox="1"/>
          <p:nvPr/>
        </p:nvSpPr>
        <p:spPr>
          <a:xfrm>
            <a:off x="899592" y="6926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Beispiel 3: Das „MIDI-Planetarium“</a:t>
            </a:r>
          </a:p>
        </p:txBody>
      </p:sp>
      <p:pic>
        <p:nvPicPr>
          <p:cNvPr id="5" name="Onlinemedien 4" title="MIDI Planetarium (konzertante Version)">
            <a:hlinkClick r:id="" action="ppaction://media"/>
            <a:extLst>
              <a:ext uri="{FF2B5EF4-FFF2-40B4-BE49-F238E27FC236}">
                <a16:creationId xmlns:a16="http://schemas.microsoft.com/office/drawing/2014/main" id="{1E07BF02-5ECE-4845-BA28-F355926B98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7584" y="1313405"/>
            <a:ext cx="7695297" cy="43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DAD5AFD-0365-4E5E-BD36-6E91AC7D2D12}"/>
              </a:ext>
            </a:extLst>
          </p:cNvPr>
          <p:cNvSpPr txBox="1"/>
          <p:nvPr/>
        </p:nvSpPr>
        <p:spPr>
          <a:xfrm>
            <a:off x="899592" y="6926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Beispiel 4: „Approximation an Pi“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58EC06-F447-43FC-ADE0-AA6D9B2D6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4067944" cy="30509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5895DBB-70A1-45F9-9981-ED5C262EC445}"/>
              </a:ext>
            </a:extLst>
          </p:cNvPr>
          <p:cNvSpPr txBox="1"/>
          <p:nvPr/>
        </p:nvSpPr>
        <p:spPr>
          <a:xfrm>
            <a:off x="5688115" y="134076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3.141592654</a:t>
            </a:r>
            <a:endParaRPr lang="de-DE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1B0A6C2-2E11-4B85-94CE-5D857190D97E}"/>
              </a:ext>
            </a:extLst>
          </p:cNvPr>
          <p:cNvSpPr txBox="1"/>
          <p:nvPr/>
        </p:nvSpPr>
        <p:spPr>
          <a:xfrm>
            <a:off x="5688115" y="1988840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Tongemische mit den Teiltönen der Frequenz 83*N/4 und den Amplituden entsprechend der Dezimalziffer, für 3, 1, 4, 1, 5, 9 usw. sind das </a:t>
            </a:r>
          </a:p>
          <a:p>
            <a:r>
              <a:rPr lang="de-DE" dirty="0"/>
              <a:t>20+3, 20+1, 20+4, 20+1, 20+5, 20+9 usw.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8A955FE-42F1-430D-B30B-36A9439AE632}"/>
              </a:ext>
            </a:extLst>
          </p:cNvPr>
          <p:cNvSpPr txBox="1"/>
          <p:nvPr/>
        </p:nvSpPr>
        <p:spPr>
          <a:xfrm>
            <a:off x="1115616" y="508518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Reihendarstellung von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4 − 4/3 + 4/5 − 4/7 + 4/9 usw. wird verwendet, um die Teiltöne räumlich auf 8 Lautsprecher zu verteilen.</a:t>
            </a:r>
          </a:p>
          <a:p>
            <a:endParaRPr lang="de-DE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https://clarlow.org/compositions-by-year/approximating-pi-8ch15/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67478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</Words>
  <Application>Microsoft Office PowerPoint</Application>
  <PresentationFormat>Bildschirmpräsentation (4:3)</PresentationFormat>
  <Paragraphs>177</Paragraphs>
  <Slides>24</Slides>
  <Notes>0</Notes>
  <HiddenSlides>0</HiddenSlides>
  <MMClips>7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Larissa-Design</vt:lpstr>
      <vt:lpstr>CPaint5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Martin Stroh</dc:creator>
  <cp:lastModifiedBy>Wolfgang Martin Stroh</cp:lastModifiedBy>
  <cp:revision>81</cp:revision>
  <dcterms:created xsi:type="dcterms:W3CDTF">2020-04-10T07:07:08Z</dcterms:created>
  <dcterms:modified xsi:type="dcterms:W3CDTF">2022-01-12T13:09:20Z</dcterms:modified>
</cp:coreProperties>
</file>