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5" r:id="rId3"/>
    <p:sldId id="280" r:id="rId4"/>
    <p:sldId id="282" r:id="rId5"/>
    <p:sldId id="281" r:id="rId6"/>
    <p:sldId id="274" r:id="rId7"/>
    <p:sldId id="267" r:id="rId8"/>
    <p:sldId id="276" r:id="rId9"/>
    <p:sldId id="259" r:id="rId10"/>
    <p:sldId id="256" r:id="rId11"/>
    <p:sldId id="257" r:id="rId12"/>
    <p:sldId id="260" r:id="rId13"/>
    <p:sldId id="258" r:id="rId14"/>
    <p:sldId id="261" r:id="rId15"/>
    <p:sldId id="283" r:id="rId16"/>
    <p:sldId id="262" r:id="rId17"/>
    <p:sldId id="264" r:id="rId18"/>
    <p:sldId id="277" r:id="rId19"/>
    <p:sldId id="284" r:id="rId20"/>
    <p:sldId id="278" r:id="rId21"/>
    <p:sldId id="285" r:id="rId22"/>
    <p:sldId id="279" r:id="rId23"/>
    <p:sldId id="271" r:id="rId24"/>
    <p:sldId id="272" r:id="rId25"/>
    <p:sldId id="286" r:id="rId26"/>
    <p:sldId id="288" r:id="rId27"/>
    <p:sldId id="269" r:id="rId28"/>
    <p:sldId id="287" r:id="rId2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90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548-FF5E-47F2-A649-9F051106B152}" type="datetimeFigureOut">
              <a:rPr lang="de-DE" smtClean="0"/>
              <a:pPr/>
              <a:t>01.09.2020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04E41-843D-4E39-ADD3-4C3573BCF2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548-FF5E-47F2-A649-9F051106B152}" type="datetimeFigureOut">
              <a:rPr lang="de-DE" smtClean="0"/>
              <a:pPr/>
              <a:t>01.09.2020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04E41-843D-4E39-ADD3-4C3573BCF2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548-FF5E-47F2-A649-9F051106B152}" type="datetimeFigureOut">
              <a:rPr lang="de-DE" smtClean="0"/>
              <a:pPr/>
              <a:t>01.09.2020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04E41-843D-4E39-ADD3-4C3573BCF2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548-FF5E-47F2-A649-9F051106B152}" type="datetimeFigureOut">
              <a:rPr lang="de-DE" smtClean="0"/>
              <a:pPr/>
              <a:t>01.09.2020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04E41-843D-4E39-ADD3-4C3573BCF2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548-FF5E-47F2-A649-9F051106B152}" type="datetimeFigureOut">
              <a:rPr lang="de-DE" smtClean="0"/>
              <a:pPr/>
              <a:t>01.09.2020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04E41-843D-4E39-ADD3-4C3573BCF2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548-FF5E-47F2-A649-9F051106B152}" type="datetimeFigureOut">
              <a:rPr lang="de-DE" smtClean="0"/>
              <a:pPr/>
              <a:t>01.09.2020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04E41-843D-4E39-ADD3-4C3573BCF2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548-FF5E-47F2-A649-9F051106B152}" type="datetimeFigureOut">
              <a:rPr lang="de-DE" smtClean="0"/>
              <a:pPr/>
              <a:t>01.09.2020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04E41-843D-4E39-ADD3-4C3573BCF2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548-FF5E-47F2-A649-9F051106B152}" type="datetimeFigureOut">
              <a:rPr lang="de-DE" smtClean="0"/>
              <a:pPr/>
              <a:t>01.09.2020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04E41-843D-4E39-ADD3-4C3573BCF2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548-FF5E-47F2-A649-9F051106B152}" type="datetimeFigureOut">
              <a:rPr lang="de-DE" smtClean="0"/>
              <a:pPr/>
              <a:t>01.09.2020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04E41-843D-4E39-ADD3-4C3573BCF2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548-FF5E-47F2-A649-9F051106B152}" type="datetimeFigureOut">
              <a:rPr lang="de-DE" smtClean="0"/>
              <a:pPr/>
              <a:t>01.09.2020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04E41-843D-4E39-ADD3-4C3573BCF2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B548-FF5E-47F2-A649-9F051106B152}" type="datetimeFigureOut">
              <a:rPr lang="de-DE" smtClean="0"/>
              <a:pPr/>
              <a:t>01.09.2020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04E41-843D-4E39-ADD3-4C3573BCF2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9B548-FF5E-47F2-A649-9F051106B152}" type="datetimeFigureOut">
              <a:rPr lang="de-DE" smtClean="0"/>
              <a:pPr/>
              <a:t>01.09.2020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04E41-843D-4E39-ADD3-4C3573BCF21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bcvntv0Fuc" TargetMode="External"/><Relationship Id="rId3" Type="http://schemas.openxmlformats.org/officeDocument/2006/relationships/hyperlink" Target="https://cod.ckcufm.com/programs/46/info.html" TargetMode="External"/><Relationship Id="rId7" Type="http://schemas.openxmlformats.org/officeDocument/2006/relationships/hyperlink" Target="http://sonology.org/sonology-binaural-playlist/" TargetMode="External"/><Relationship Id="rId2" Type="http://schemas.openxmlformats.org/officeDocument/2006/relationships/hyperlink" Target="https://www.youtube.com/watch?v=JJXe42L4oV8&amp;feature=youtu.b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meo.com/15637848" TargetMode="External"/><Relationship Id="rId5" Type="http://schemas.openxmlformats.org/officeDocument/2006/relationships/hyperlink" Target="http://sonology.org/konrad-boehmer-visiting-professors-concert/" TargetMode="External"/><Relationship Id="rId4" Type="http://schemas.openxmlformats.org/officeDocument/2006/relationships/hyperlink" Target="https://soundcloud.com/sonology/sets/wfs-festival-30-may-2020" TargetMode="External"/><Relationship Id="rId9" Type="http://schemas.openxmlformats.org/officeDocument/2006/relationships/hyperlink" Target="https://vimeo.com/409211734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D3857CD3-74E8-4BA3-A188-107D06F49BAD}"/>
              </a:ext>
            </a:extLst>
          </p:cNvPr>
          <p:cNvSpPr txBox="1"/>
          <p:nvPr/>
        </p:nvSpPr>
        <p:spPr>
          <a:xfrm>
            <a:off x="683568" y="1052736"/>
            <a:ext cx="7737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100 Jahre Elektronische Musik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7BA2BB49-5A58-4E35-9E32-7E61E9343995}"/>
              </a:ext>
            </a:extLst>
          </p:cNvPr>
          <p:cNvSpPr txBox="1"/>
          <p:nvPr/>
        </p:nvSpPr>
        <p:spPr>
          <a:xfrm>
            <a:off x="1331640" y="2348880"/>
            <a:ext cx="5688632" cy="132343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EDM und EM</a:t>
            </a:r>
          </a:p>
          <a:p>
            <a:pPr algn="ctr"/>
            <a:r>
              <a:rPr lang="de-DE" sz="2400" dirty="0"/>
              <a:t>Elektronische Tanzmusik und</a:t>
            </a:r>
          </a:p>
          <a:p>
            <a:pPr algn="ctr"/>
            <a:r>
              <a:rPr lang="de-DE" sz="2400" dirty="0"/>
              <a:t>Elektroakustische Musik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xmlns="" val="114194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1560" y="332656"/>
            <a:ext cx="221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Arbeitsplatz eines DJs</a:t>
            </a:r>
          </a:p>
        </p:txBody>
      </p:sp>
      <p:pic>
        <p:nvPicPr>
          <p:cNvPr id="5" name="Grafik 4" descr="Lap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124744"/>
            <a:ext cx="2755900" cy="1765300"/>
          </a:xfrm>
          <a:prstGeom prst="rect">
            <a:avLst/>
          </a:prstGeom>
        </p:spPr>
      </p:pic>
      <p:pic>
        <p:nvPicPr>
          <p:cNvPr id="6" name="Grafik 5" descr="Lautspr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268760"/>
            <a:ext cx="990600" cy="1524000"/>
          </a:xfrm>
          <a:prstGeom prst="rect">
            <a:avLst/>
          </a:prstGeom>
        </p:spPr>
      </p:pic>
      <p:pic>
        <p:nvPicPr>
          <p:cNvPr id="7" name="Grafik 6" descr="S4-min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717032"/>
            <a:ext cx="4597400" cy="2844800"/>
          </a:xfrm>
          <a:prstGeom prst="rect">
            <a:avLst/>
          </a:prstGeom>
        </p:spPr>
      </p:pic>
      <p:pic>
        <p:nvPicPr>
          <p:cNvPr id="8" name="Grafik 7" descr="Lautspr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1268760"/>
            <a:ext cx="990600" cy="1524000"/>
          </a:xfrm>
          <a:prstGeom prst="rect">
            <a:avLst/>
          </a:prstGeom>
        </p:spPr>
      </p:pic>
      <p:cxnSp>
        <p:nvCxnSpPr>
          <p:cNvPr id="21" name="Gerade Verbindung 20"/>
          <p:cNvCxnSpPr/>
          <p:nvPr/>
        </p:nvCxnSpPr>
        <p:spPr>
          <a:xfrm flipV="1">
            <a:off x="2267744" y="2564904"/>
            <a:ext cx="0" cy="12241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rm 24"/>
          <p:cNvCxnSpPr>
            <a:stCxn id="6" idx="2"/>
          </p:cNvCxnSpPr>
          <p:nvPr/>
        </p:nvCxnSpPr>
        <p:spPr>
          <a:xfrm rot="16200000" flipH="1">
            <a:off x="2413298" y="1414314"/>
            <a:ext cx="348208" cy="3105100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 25"/>
          <p:cNvCxnSpPr>
            <a:stCxn id="8" idx="2"/>
          </p:cNvCxnSpPr>
          <p:nvPr/>
        </p:nvCxnSpPr>
        <p:spPr>
          <a:xfrm rot="5400000">
            <a:off x="6051426" y="953294"/>
            <a:ext cx="344760" cy="4023692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4139952" y="3140968"/>
            <a:ext cx="0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4211960" y="3140968"/>
            <a:ext cx="0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2267744" y="2564904"/>
            <a:ext cx="8640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5220072" y="1700808"/>
            <a:ext cx="130991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DJ-Software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395536" y="3861048"/>
            <a:ext cx="159979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„DJ-Controller“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1560" y="332656"/>
            <a:ext cx="221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Arbeitsplatz eines DJs</a:t>
            </a:r>
          </a:p>
        </p:txBody>
      </p:sp>
      <p:pic>
        <p:nvPicPr>
          <p:cNvPr id="5" name="Grafik 4" descr="Lap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124744"/>
            <a:ext cx="2755900" cy="1765300"/>
          </a:xfrm>
          <a:prstGeom prst="rect">
            <a:avLst/>
          </a:prstGeom>
        </p:spPr>
      </p:pic>
      <p:pic>
        <p:nvPicPr>
          <p:cNvPr id="6" name="Grafik 5" descr="Lautspr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268760"/>
            <a:ext cx="990600" cy="1524000"/>
          </a:xfrm>
          <a:prstGeom prst="rect">
            <a:avLst/>
          </a:prstGeom>
        </p:spPr>
      </p:pic>
      <p:pic>
        <p:nvPicPr>
          <p:cNvPr id="7" name="Grafik 6" descr="S4-min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717032"/>
            <a:ext cx="4597400" cy="2844800"/>
          </a:xfrm>
          <a:prstGeom prst="rect">
            <a:avLst/>
          </a:prstGeom>
        </p:spPr>
      </p:pic>
      <p:pic>
        <p:nvPicPr>
          <p:cNvPr id="8" name="Grafik 7" descr="Lautspr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1268760"/>
            <a:ext cx="990600" cy="1524000"/>
          </a:xfrm>
          <a:prstGeom prst="rect">
            <a:avLst/>
          </a:prstGeom>
        </p:spPr>
      </p:pic>
      <p:cxnSp>
        <p:nvCxnSpPr>
          <p:cNvPr id="21" name="Gerade Verbindung 20"/>
          <p:cNvCxnSpPr/>
          <p:nvPr/>
        </p:nvCxnSpPr>
        <p:spPr>
          <a:xfrm flipV="1">
            <a:off x="2267744" y="2564904"/>
            <a:ext cx="0" cy="122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rm 24"/>
          <p:cNvCxnSpPr>
            <a:stCxn id="6" idx="2"/>
          </p:cNvCxnSpPr>
          <p:nvPr/>
        </p:nvCxnSpPr>
        <p:spPr>
          <a:xfrm rot="16200000" flipH="1">
            <a:off x="2413298" y="1414314"/>
            <a:ext cx="348208" cy="3105100"/>
          </a:xfrm>
          <a:prstGeom prst="bentConnector2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 25"/>
          <p:cNvCxnSpPr>
            <a:stCxn id="8" idx="2"/>
          </p:cNvCxnSpPr>
          <p:nvPr/>
        </p:nvCxnSpPr>
        <p:spPr>
          <a:xfrm rot="5400000">
            <a:off x="6051426" y="953294"/>
            <a:ext cx="344760" cy="4023692"/>
          </a:xfrm>
          <a:prstGeom prst="bentConnector2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4139952" y="3140968"/>
            <a:ext cx="0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4211960" y="3140968"/>
            <a:ext cx="0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2267744" y="2564904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5220072" y="1700808"/>
            <a:ext cx="130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DJ-Software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67544" y="3861048"/>
            <a:ext cx="144016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DA-Wandler</a:t>
            </a:r>
            <a:r>
              <a:rPr lang="de-DE" dirty="0"/>
              <a:t> + </a:t>
            </a:r>
          </a:p>
          <a:p>
            <a:pPr algn="ctr"/>
            <a:r>
              <a:rPr lang="de-DE" b="1" dirty="0">
                <a:solidFill>
                  <a:srgbClr val="00B050"/>
                </a:solidFill>
              </a:rPr>
              <a:t>Mischpult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2267744" y="2564904"/>
            <a:ext cx="0" cy="12241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 descr="mikrof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5301208"/>
            <a:ext cx="1671960" cy="1003176"/>
          </a:xfrm>
          <a:prstGeom prst="rect">
            <a:avLst/>
          </a:prstGeom>
        </p:spPr>
      </p:pic>
      <p:pic>
        <p:nvPicPr>
          <p:cNvPr id="18" name="Grafik 17" descr="plattenspiel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717032"/>
            <a:ext cx="1650163" cy="1292628"/>
          </a:xfrm>
          <a:prstGeom prst="rect">
            <a:avLst/>
          </a:prstGeom>
        </p:spPr>
      </p:pic>
      <p:cxnSp>
        <p:nvCxnSpPr>
          <p:cNvPr id="23" name="Gerade Verbindung 22"/>
          <p:cNvCxnSpPr/>
          <p:nvPr/>
        </p:nvCxnSpPr>
        <p:spPr>
          <a:xfrm flipV="1">
            <a:off x="7668344" y="3429000"/>
            <a:ext cx="0" cy="2880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H="1">
            <a:off x="5004048" y="3429000"/>
            <a:ext cx="266429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5004048" y="3429000"/>
            <a:ext cx="0" cy="36004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H="1">
            <a:off x="6876256" y="6237312"/>
            <a:ext cx="50405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V="1">
            <a:off x="6876256" y="3429000"/>
            <a:ext cx="0" cy="28083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1560" y="332656"/>
            <a:ext cx="221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Arbeitsplatz eines DJs</a:t>
            </a:r>
          </a:p>
        </p:txBody>
      </p:sp>
      <p:pic>
        <p:nvPicPr>
          <p:cNvPr id="5" name="Grafik 4" descr="Lap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124744"/>
            <a:ext cx="2755900" cy="1765300"/>
          </a:xfrm>
          <a:prstGeom prst="rect">
            <a:avLst/>
          </a:prstGeom>
        </p:spPr>
      </p:pic>
      <p:pic>
        <p:nvPicPr>
          <p:cNvPr id="6" name="Grafik 5" descr="Lautspr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268760"/>
            <a:ext cx="990600" cy="1524000"/>
          </a:xfrm>
          <a:prstGeom prst="rect">
            <a:avLst/>
          </a:prstGeom>
        </p:spPr>
      </p:pic>
      <p:pic>
        <p:nvPicPr>
          <p:cNvPr id="7" name="Grafik 6" descr="S4-min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717032"/>
            <a:ext cx="4597400" cy="2844800"/>
          </a:xfrm>
          <a:prstGeom prst="rect">
            <a:avLst/>
          </a:prstGeom>
        </p:spPr>
      </p:pic>
      <p:pic>
        <p:nvPicPr>
          <p:cNvPr id="8" name="Grafik 7" descr="Lautspr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1268760"/>
            <a:ext cx="990600" cy="1524000"/>
          </a:xfrm>
          <a:prstGeom prst="rect">
            <a:avLst/>
          </a:prstGeom>
        </p:spPr>
      </p:pic>
      <p:cxnSp>
        <p:nvCxnSpPr>
          <p:cNvPr id="21" name="Gerade Verbindung 20"/>
          <p:cNvCxnSpPr/>
          <p:nvPr/>
        </p:nvCxnSpPr>
        <p:spPr>
          <a:xfrm flipV="1">
            <a:off x="2267744" y="2564904"/>
            <a:ext cx="0" cy="122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rm 24"/>
          <p:cNvCxnSpPr>
            <a:stCxn id="6" idx="2"/>
          </p:cNvCxnSpPr>
          <p:nvPr/>
        </p:nvCxnSpPr>
        <p:spPr>
          <a:xfrm rot="16200000" flipH="1">
            <a:off x="2413298" y="1414314"/>
            <a:ext cx="348208" cy="3105100"/>
          </a:xfrm>
          <a:prstGeom prst="bentConnector2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 25"/>
          <p:cNvCxnSpPr>
            <a:stCxn id="8" idx="2"/>
          </p:cNvCxnSpPr>
          <p:nvPr/>
        </p:nvCxnSpPr>
        <p:spPr>
          <a:xfrm rot="5400000">
            <a:off x="6051426" y="953294"/>
            <a:ext cx="344760" cy="4023692"/>
          </a:xfrm>
          <a:prstGeom prst="bentConnector2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4139952" y="3140968"/>
            <a:ext cx="0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4211960" y="3140968"/>
            <a:ext cx="0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2267744" y="2564904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5220072" y="1700808"/>
            <a:ext cx="13099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DJ-Software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67544" y="3861048"/>
            <a:ext cx="144016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DA-Wandler</a:t>
            </a:r>
            <a:r>
              <a:rPr lang="de-DE" dirty="0"/>
              <a:t> + </a:t>
            </a:r>
          </a:p>
          <a:p>
            <a:pPr algn="ctr"/>
            <a:r>
              <a:rPr lang="de-DE" b="1" dirty="0">
                <a:solidFill>
                  <a:srgbClr val="00B050"/>
                </a:solidFill>
              </a:rPr>
              <a:t>Mischpult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2267744" y="2564904"/>
            <a:ext cx="0" cy="12241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 descr="mikrof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5301208"/>
            <a:ext cx="1671960" cy="1003176"/>
          </a:xfrm>
          <a:prstGeom prst="rect">
            <a:avLst/>
          </a:prstGeom>
        </p:spPr>
      </p:pic>
      <p:pic>
        <p:nvPicPr>
          <p:cNvPr id="18" name="Grafik 17" descr="plattenspiel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717032"/>
            <a:ext cx="1650163" cy="1292628"/>
          </a:xfrm>
          <a:prstGeom prst="rect">
            <a:avLst/>
          </a:prstGeom>
        </p:spPr>
      </p:pic>
      <p:cxnSp>
        <p:nvCxnSpPr>
          <p:cNvPr id="23" name="Gerade Verbindung 22"/>
          <p:cNvCxnSpPr/>
          <p:nvPr/>
        </p:nvCxnSpPr>
        <p:spPr>
          <a:xfrm flipV="1">
            <a:off x="7668344" y="3429000"/>
            <a:ext cx="0" cy="2880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H="1">
            <a:off x="5004048" y="3429000"/>
            <a:ext cx="266429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5004048" y="3429000"/>
            <a:ext cx="0" cy="36004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H="1">
            <a:off x="6876256" y="6237312"/>
            <a:ext cx="50405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V="1">
            <a:off x="6876256" y="3429000"/>
            <a:ext cx="0" cy="28083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1547664" y="2204864"/>
            <a:ext cx="5616624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Als </a:t>
            </a:r>
            <a:r>
              <a:rPr lang="de-DE" b="1" dirty="0">
                <a:solidFill>
                  <a:srgbClr val="FF0000"/>
                </a:solidFill>
              </a:rPr>
              <a:t>DA-Wandler</a:t>
            </a:r>
            <a:r>
              <a:rPr lang="de-DE" dirty="0"/>
              <a:t> wandelt der DJ-Controller die digitalen Audiodateien, die sich auf dem PC befinden, in analoge Schwingungen um, die der Mixer versteht.</a:t>
            </a:r>
          </a:p>
          <a:p>
            <a:r>
              <a:rPr lang="de-DE" dirty="0"/>
              <a:t>Als </a:t>
            </a:r>
            <a:r>
              <a:rPr lang="de-DE" b="1" dirty="0">
                <a:solidFill>
                  <a:srgbClr val="00B050"/>
                </a:solidFill>
              </a:rPr>
              <a:t>Mischpult</a:t>
            </a:r>
            <a:r>
              <a:rPr lang="de-DE" dirty="0"/>
              <a:t> (2) ,mischt er externe Quellen mit den Computer-Songs und setzt (3) Effekte zu.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1560" y="332656"/>
            <a:ext cx="221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Arbeitsplatz eines DJs</a:t>
            </a:r>
          </a:p>
        </p:txBody>
      </p:sp>
      <p:pic>
        <p:nvPicPr>
          <p:cNvPr id="5" name="Grafik 4" descr="Lap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124744"/>
            <a:ext cx="2755900" cy="1765300"/>
          </a:xfrm>
          <a:prstGeom prst="rect">
            <a:avLst/>
          </a:prstGeom>
        </p:spPr>
      </p:pic>
      <p:pic>
        <p:nvPicPr>
          <p:cNvPr id="6" name="Grafik 5" descr="Lautspr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268760"/>
            <a:ext cx="990600" cy="1524000"/>
          </a:xfrm>
          <a:prstGeom prst="rect">
            <a:avLst/>
          </a:prstGeom>
        </p:spPr>
      </p:pic>
      <p:pic>
        <p:nvPicPr>
          <p:cNvPr id="7" name="Grafik 6" descr="S4-min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717032"/>
            <a:ext cx="4597400" cy="2844800"/>
          </a:xfrm>
          <a:prstGeom prst="rect">
            <a:avLst/>
          </a:prstGeom>
        </p:spPr>
      </p:pic>
      <p:pic>
        <p:nvPicPr>
          <p:cNvPr id="8" name="Grafik 7" descr="Lautspr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1268760"/>
            <a:ext cx="990600" cy="1524000"/>
          </a:xfrm>
          <a:prstGeom prst="rect">
            <a:avLst/>
          </a:prstGeom>
        </p:spPr>
      </p:pic>
      <p:cxnSp>
        <p:nvCxnSpPr>
          <p:cNvPr id="21" name="Gerade Verbindung 20"/>
          <p:cNvCxnSpPr/>
          <p:nvPr/>
        </p:nvCxnSpPr>
        <p:spPr>
          <a:xfrm flipV="1">
            <a:off x="2267744" y="2564904"/>
            <a:ext cx="0" cy="122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rm 24"/>
          <p:cNvCxnSpPr>
            <a:stCxn id="6" idx="2"/>
          </p:cNvCxnSpPr>
          <p:nvPr/>
        </p:nvCxnSpPr>
        <p:spPr>
          <a:xfrm rot="16200000" flipH="1">
            <a:off x="2413298" y="1414314"/>
            <a:ext cx="348208" cy="3105100"/>
          </a:xfrm>
          <a:prstGeom prst="bentConnector2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 25"/>
          <p:cNvCxnSpPr>
            <a:stCxn id="8" idx="2"/>
          </p:cNvCxnSpPr>
          <p:nvPr/>
        </p:nvCxnSpPr>
        <p:spPr>
          <a:xfrm rot="5400000">
            <a:off x="6051426" y="953294"/>
            <a:ext cx="344760" cy="4023692"/>
          </a:xfrm>
          <a:prstGeom prst="bentConnector2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4139952" y="3140968"/>
            <a:ext cx="0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4211960" y="3140968"/>
            <a:ext cx="0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2267744" y="2564904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5220072" y="1700808"/>
            <a:ext cx="130991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DJ-Software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67544" y="3861048"/>
            <a:ext cx="144016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Controller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der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DJ-Software</a:t>
            </a:r>
            <a:endParaRPr lang="de-DE" b="1" dirty="0">
              <a:solidFill>
                <a:srgbClr val="00B050"/>
              </a:solidFill>
            </a:endParaRPr>
          </a:p>
        </p:txBody>
      </p:sp>
      <p:pic>
        <p:nvPicPr>
          <p:cNvPr id="17" name="Grafik 16" descr="mikrof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5301208"/>
            <a:ext cx="1671960" cy="1003176"/>
          </a:xfrm>
          <a:prstGeom prst="rect">
            <a:avLst/>
          </a:prstGeom>
        </p:spPr>
      </p:pic>
      <p:pic>
        <p:nvPicPr>
          <p:cNvPr id="18" name="Grafik 17" descr="plattenspiel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717032"/>
            <a:ext cx="1650163" cy="1292628"/>
          </a:xfrm>
          <a:prstGeom prst="rect">
            <a:avLst/>
          </a:prstGeom>
        </p:spPr>
      </p:pic>
      <p:cxnSp>
        <p:nvCxnSpPr>
          <p:cNvPr id="23" name="Gerade Verbindung 22"/>
          <p:cNvCxnSpPr/>
          <p:nvPr/>
        </p:nvCxnSpPr>
        <p:spPr>
          <a:xfrm flipV="1">
            <a:off x="7668344" y="3429000"/>
            <a:ext cx="0" cy="2880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H="1">
            <a:off x="5004048" y="3429000"/>
            <a:ext cx="266429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5004048" y="3429000"/>
            <a:ext cx="0" cy="36004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H="1">
            <a:off x="6876256" y="6237312"/>
            <a:ext cx="50405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V="1">
            <a:off x="6876256" y="3429000"/>
            <a:ext cx="0" cy="28083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2267744" y="2564904"/>
            <a:ext cx="86409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1560" y="332656"/>
            <a:ext cx="221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Arbeitsplatz eines DJs</a:t>
            </a:r>
          </a:p>
        </p:txBody>
      </p:sp>
      <p:pic>
        <p:nvPicPr>
          <p:cNvPr id="5" name="Grafik 4" descr="Lap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124744"/>
            <a:ext cx="2755900" cy="1765300"/>
          </a:xfrm>
          <a:prstGeom prst="rect">
            <a:avLst/>
          </a:prstGeom>
        </p:spPr>
      </p:pic>
      <p:pic>
        <p:nvPicPr>
          <p:cNvPr id="6" name="Grafik 5" descr="Lautspr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268760"/>
            <a:ext cx="990600" cy="1524000"/>
          </a:xfrm>
          <a:prstGeom prst="rect">
            <a:avLst/>
          </a:prstGeom>
        </p:spPr>
      </p:pic>
      <p:pic>
        <p:nvPicPr>
          <p:cNvPr id="7" name="Grafik 6" descr="S4-min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717032"/>
            <a:ext cx="4597400" cy="2844800"/>
          </a:xfrm>
          <a:prstGeom prst="rect">
            <a:avLst/>
          </a:prstGeom>
        </p:spPr>
      </p:pic>
      <p:pic>
        <p:nvPicPr>
          <p:cNvPr id="8" name="Grafik 7" descr="Lautspr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1268760"/>
            <a:ext cx="990600" cy="1524000"/>
          </a:xfrm>
          <a:prstGeom prst="rect">
            <a:avLst/>
          </a:prstGeom>
        </p:spPr>
      </p:pic>
      <p:cxnSp>
        <p:nvCxnSpPr>
          <p:cNvPr id="21" name="Gerade Verbindung 20"/>
          <p:cNvCxnSpPr/>
          <p:nvPr/>
        </p:nvCxnSpPr>
        <p:spPr>
          <a:xfrm flipV="1">
            <a:off x="2267744" y="2564904"/>
            <a:ext cx="0" cy="122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rm 24"/>
          <p:cNvCxnSpPr>
            <a:stCxn id="6" idx="2"/>
          </p:cNvCxnSpPr>
          <p:nvPr/>
        </p:nvCxnSpPr>
        <p:spPr>
          <a:xfrm rot="16200000" flipH="1">
            <a:off x="2413298" y="1414314"/>
            <a:ext cx="348208" cy="3105100"/>
          </a:xfrm>
          <a:prstGeom prst="bentConnector2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 25"/>
          <p:cNvCxnSpPr>
            <a:stCxn id="8" idx="2"/>
          </p:cNvCxnSpPr>
          <p:nvPr/>
        </p:nvCxnSpPr>
        <p:spPr>
          <a:xfrm rot="5400000">
            <a:off x="6051426" y="953294"/>
            <a:ext cx="344760" cy="4023692"/>
          </a:xfrm>
          <a:prstGeom prst="bentConnector2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4139952" y="3140968"/>
            <a:ext cx="0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4211960" y="3140968"/>
            <a:ext cx="0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2267744" y="2564904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5220072" y="1700808"/>
            <a:ext cx="130991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DJ-Software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67544" y="3861048"/>
            <a:ext cx="144016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Controller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der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DJ-Software</a:t>
            </a:r>
            <a:endParaRPr lang="de-DE" b="1" dirty="0">
              <a:solidFill>
                <a:srgbClr val="00B050"/>
              </a:solidFill>
            </a:endParaRPr>
          </a:p>
        </p:txBody>
      </p:sp>
      <p:pic>
        <p:nvPicPr>
          <p:cNvPr id="17" name="Grafik 16" descr="mikrof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5301208"/>
            <a:ext cx="1671960" cy="1003176"/>
          </a:xfrm>
          <a:prstGeom prst="rect">
            <a:avLst/>
          </a:prstGeom>
        </p:spPr>
      </p:pic>
      <p:pic>
        <p:nvPicPr>
          <p:cNvPr id="18" name="Grafik 17" descr="plattenspiel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717032"/>
            <a:ext cx="1650163" cy="1292628"/>
          </a:xfrm>
          <a:prstGeom prst="rect">
            <a:avLst/>
          </a:prstGeom>
        </p:spPr>
      </p:pic>
      <p:cxnSp>
        <p:nvCxnSpPr>
          <p:cNvPr id="23" name="Gerade Verbindung 22"/>
          <p:cNvCxnSpPr/>
          <p:nvPr/>
        </p:nvCxnSpPr>
        <p:spPr>
          <a:xfrm flipV="1">
            <a:off x="7668344" y="3429000"/>
            <a:ext cx="0" cy="2880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H="1">
            <a:off x="5004048" y="3429000"/>
            <a:ext cx="266429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5004048" y="3429000"/>
            <a:ext cx="0" cy="36004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H="1">
            <a:off x="6876256" y="6237312"/>
            <a:ext cx="50405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V="1">
            <a:off x="6876256" y="3429000"/>
            <a:ext cx="0" cy="28083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2267744" y="2564904"/>
            <a:ext cx="86409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1547664" y="2204864"/>
            <a:ext cx="5616624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Als </a:t>
            </a:r>
            <a:r>
              <a:rPr lang="de-DE" b="1" dirty="0">
                <a:solidFill>
                  <a:srgbClr val="FF0000"/>
                </a:solidFill>
              </a:rPr>
              <a:t>(echter) Controller </a:t>
            </a:r>
            <a:r>
              <a:rPr lang="de-DE" dirty="0"/>
              <a:t>steuert („kontrolliert“) er die DJ-Software auf dem Computer, die auch ohne Controller laufen könnte und dann von Maus und Keyboard gesteuert werden müsste…</a:t>
            </a:r>
          </a:p>
          <a:p>
            <a:r>
              <a:rPr lang="de-DE" dirty="0"/>
              <a:t>(Teils jedoch speichert er auch Samples und dgl.)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1560" y="332656"/>
            <a:ext cx="221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Arbeitsplatz eines DJs</a:t>
            </a:r>
          </a:p>
        </p:txBody>
      </p:sp>
      <p:pic>
        <p:nvPicPr>
          <p:cNvPr id="5" name="Grafik 4" descr="Lap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124744"/>
            <a:ext cx="2755900" cy="1765300"/>
          </a:xfrm>
          <a:prstGeom prst="rect">
            <a:avLst/>
          </a:prstGeom>
        </p:spPr>
      </p:pic>
      <p:pic>
        <p:nvPicPr>
          <p:cNvPr id="6" name="Grafik 5" descr="Lautspr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268760"/>
            <a:ext cx="990600" cy="1524000"/>
          </a:xfrm>
          <a:prstGeom prst="rect">
            <a:avLst/>
          </a:prstGeom>
        </p:spPr>
      </p:pic>
      <p:pic>
        <p:nvPicPr>
          <p:cNvPr id="7" name="Grafik 6" descr="S4-min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717032"/>
            <a:ext cx="4597400" cy="2844800"/>
          </a:xfrm>
          <a:prstGeom prst="rect">
            <a:avLst/>
          </a:prstGeom>
        </p:spPr>
      </p:pic>
      <p:pic>
        <p:nvPicPr>
          <p:cNvPr id="8" name="Grafik 7" descr="Lautspre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1268760"/>
            <a:ext cx="990600" cy="1524000"/>
          </a:xfrm>
          <a:prstGeom prst="rect">
            <a:avLst/>
          </a:prstGeom>
        </p:spPr>
      </p:pic>
      <p:cxnSp>
        <p:nvCxnSpPr>
          <p:cNvPr id="21" name="Gerade Verbindung 20"/>
          <p:cNvCxnSpPr/>
          <p:nvPr/>
        </p:nvCxnSpPr>
        <p:spPr>
          <a:xfrm flipV="1">
            <a:off x="2267744" y="2564904"/>
            <a:ext cx="0" cy="122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rm 24"/>
          <p:cNvCxnSpPr>
            <a:stCxn id="6" idx="2"/>
          </p:cNvCxnSpPr>
          <p:nvPr/>
        </p:nvCxnSpPr>
        <p:spPr>
          <a:xfrm rot="16200000" flipH="1">
            <a:off x="2413298" y="1414314"/>
            <a:ext cx="348208" cy="3105100"/>
          </a:xfrm>
          <a:prstGeom prst="bentConnector2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 25"/>
          <p:cNvCxnSpPr>
            <a:stCxn id="8" idx="2"/>
          </p:cNvCxnSpPr>
          <p:nvPr/>
        </p:nvCxnSpPr>
        <p:spPr>
          <a:xfrm rot="5400000">
            <a:off x="6051426" y="953294"/>
            <a:ext cx="344760" cy="4023692"/>
          </a:xfrm>
          <a:prstGeom prst="bentConnector2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4139952" y="3140968"/>
            <a:ext cx="0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4211960" y="3140968"/>
            <a:ext cx="0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2267744" y="2564904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5220072" y="1700808"/>
            <a:ext cx="130991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DJ-Software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67544" y="3861048"/>
            <a:ext cx="144016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Controller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der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DJ-Software</a:t>
            </a:r>
            <a:endParaRPr lang="de-DE" b="1" dirty="0">
              <a:solidFill>
                <a:srgbClr val="00B050"/>
              </a:solidFill>
            </a:endParaRPr>
          </a:p>
        </p:txBody>
      </p:sp>
      <p:pic>
        <p:nvPicPr>
          <p:cNvPr id="17" name="Grafik 16" descr="mikrof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5301208"/>
            <a:ext cx="1671960" cy="1003176"/>
          </a:xfrm>
          <a:prstGeom prst="rect">
            <a:avLst/>
          </a:prstGeom>
        </p:spPr>
      </p:pic>
      <p:pic>
        <p:nvPicPr>
          <p:cNvPr id="18" name="Grafik 17" descr="plattenspiel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717032"/>
            <a:ext cx="1650163" cy="1292628"/>
          </a:xfrm>
          <a:prstGeom prst="rect">
            <a:avLst/>
          </a:prstGeom>
        </p:spPr>
      </p:pic>
      <p:cxnSp>
        <p:nvCxnSpPr>
          <p:cNvPr id="23" name="Gerade Verbindung 22"/>
          <p:cNvCxnSpPr/>
          <p:nvPr/>
        </p:nvCxnSpPr>
        <p:spPr>
          <a:xfrm flipV="1">
            <a:off x="7668344" y="3429000"/>
            <a:ext cx="0" cy="2880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H="1">
            <a:off x="5004048" y="3429000"/>
            <a:ext cx="266429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5004048" y="3429000"/>
            <a:ext cx="0" cy="36004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H="1">
            <a:off x="6876256" y="6237312"/>
            <a:ext cx="50405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V="1">
            <a:off x="6876256" y="3429000"/>
            <a:ext cx="0" cy="28083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2267744" y="2564904"/>
            <a:ext cx="86409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1547664" y="2204864"/>
            <a:ext cx="5616624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Beispiele: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Kurze Song-Passagen ständig wiederholen,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diese durch Effekte oder Scratchen verändern,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aus Songs einzelne Spuren herausholen und verändern (STEM)</a:t>
            </a:r>
          </a:p>
        </p:txBody>
      </p:sp>
    </p:spTree>
    <p:extLst>
      <p:ext uri="{BB962C8B-B14F-4D97-AF65-F5344CB8AC3E}">
        <p14:creationId xmlns:p14="http://schemas.microsoft.com/office/powerpoint/2010/main" xmlns="" val="280142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1560" y="332656"/>
            <a:ext cx="221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Arbeitsplatz eines DJs</a:t>
            </a:r>
          </a:p>
        </p:txBody>
      </p:sp>
      <p:pic>
        <p:nvPicPr>
          <p:cNvPr id="6" name="Grafik 5" descr="Lautsprec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990600" cy="1524000"/>
          </a:xfrm>
          <a:prstGeom prst="rect">
            <a:avLst/>
          </a:prstGeom>
        </p:spPr>
      </p:pic>
      <p:pic>
        <p:nvPicPr>
          <p:cNvPr id="8" name="Grafik 7" descr="Lautsprec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1268760"/>
            <a:ext cx="990600" cy="1524000"/>
          </a:xfrm>
          <a:prstGeom prst="rect">
            <a:avLst/>
          </a:prstGeom>
        </p:spPr>
      </p:pic>
      <p:cxnSp>
        <p:nvCxnSpPr>
          <p:cNvPr id="25" name="Form 24"/>
          <p:cNvCxnSpPr>
            <a:stCxn id="6" idx="2"/>
          </p:cNvCxnSpPr>
          <p:nvPr/>
        </p:nvCxnSpPr>
        <p:spPr>
          <a:xfrm rot="16200000" flipH="1">
            <a:off x="2413298" y="1414314"/>
            <a:ext cx="348208" cy="3105100"/>
          </a:xfrm>
          <a:prstGeom prst="bentConnector2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 25"/>
          <p:cNvCxnSpPr>
            <a:stCxn id="8" idx="2"/>
          </p:cNvCxnSpPr>
          <p:nvPr/>
        </p:nvCxnSpPr>
        <p:spPr>
          <a:xfrm rot="5400000">
            <a:off x="6051426" y="953294"/>
            <a:ext cx="344760" cy="4023692"/>
          </a:xfrm>
          <a:prstGeom prst="bentConnector2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4139952" y="3140968"/>
            <a:ext cx="0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4211960" y="3140968"/>
            <a:ext cx="0" cy="6480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2627784" y="1916832"/>
            <a:ext cx="3168352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Stand-</a:t>
            </a:r>
            <a:r>
              <a:rPr lang="de-DE" b="1" dirty="0" err="1"/>
              <a:t>alone</a:t>
            </a:r>
            <a:r>
              <a:rPr lang="de-DE" b="1" dirty="0"/>
              <a:t>-DJ-Controller benötigen den PC nicht beim Auftritt</a:t>
            </a:r>
          </a:p>
        </p:txBody>
      </p:sp>
      <p:pic>
        <p:nvPicPr>
          <p:cNvPr id="17" name="Grafik 16" descr="mikrof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5301208"/>
            <a:ext cx="1671960" cy="1003176"/>
          </a:xfrm>
          <a:prstGeom prst="rect">
            <a:avLst/>
          </a:prstGeom>
        </p:spPr>
      </p:pic>
      <p:pic>
        <p:nvPicPr>
          <p:cNvPr id="18" name="Grafik 17" descr="plattenspiel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3717032"/>
            <a:ext cx="1650163" cy="1292628"/>
          </a:xfrm>
          <a:prstGeom prst="rect">
            <a:avLst/>
          </a:prstGeom>
        </p:spPr>
      </p:pic>
      <p:cxnSp>
        <p:nvCxnSpPr>
          <p:cNvPr id="23" name="Gerade Verbindung 22"/>
          <p:cNvCxnSpPr/>
          <p:nvPr/>
        </p:nvCxnSpPr>
        <p:spPr>
          <a:xfrm flipV="1">
            <a:off x="7668344" y="3429000"/>
            <a:ext cx="0" cy="2880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H="1">
            <a:off x="5004048" y="3429000"/>
            <a:ext cx="266429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5004048" y="3429000"/>
            <a:ext cx="0" cy="36004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H="1">
            <a:off x="6876256" y="6237312"/>
            <a:ext cx="50405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V="1">
            <a:off x="6876256" y="3429000"/>
            <a:ext cx="0" cy="28083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789040"/>
            <a:ext cx="3846389" cy="250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Pfeil nach rechts 29"/>
          <p:cNvSpPr/>
          <p:nvPr/>
        </p:nvSpPr>
        <p:spPr>
          <a:xfrm>
            <a:off x="2051720" y="4365104"/>
            <a:ext cx="720080" cy="21602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/>
          <p:cNvSpPr txBox="1"/>
          <p:nvPr/>
        </p:nvSpPr>
        <p:spPr>
          <a:xfrm>
            <a:off x="395536" y="4293096"/>
            <a:ext cx="1581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„Computer-Ersatz“</a:t>
            </a:r>
          </a:p>
        </p:txBody>
      </p:sp>
      <p:sp>
        <p:nvSpPr>
          <p:cNvPr id="34" name="Pfeil nach rechts 33"/>
          <p:cNvSpPr/>
          <p:nvPr/>
        </p:nvSpPr>
        <p:spPr>
          <a:xfrm>
            <a:off x="2123728" y="5805264"/>
            <a:ext cx="720080" cy="21602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755576" y="5733256"/>
            <a:ext cx="1344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statt </a:t>
            </a:r>
            <a:r>
              <a:rPr lang="de-DE" sz="1400" b="1" dirty="0" err="1"/>
              <a:t>Jog-Wheel</a:t>
            </a:r>
            <a:endParaRPr lang="de-DE" sz="1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804184" y="1767006"/>
            <a:ext cx="758423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/>
            <a:r>
              <a:rPr lang="de-DE" b="1" dirty="0"/>
              <a:t>FAZIT: </a:t>
            </a:r>
          </a:p>
          <a:p>
            <a:pPr marL="176213" indent="-176213"/>
            <a:endParaRPr lang="de-DE" b="1" dirty="0"/>
          </a:p>
          <a:p>
            <a:pPr marL="176213" indent="-176213">
              <a:buFont typeface="Arial" pitchFamily="34" charset="0"/>
              <a:buChar char="•"/>
            </a:pPr>
            <a:r>
              <a:rPr lang="de-DE" sz="2400" dirty="0"/>
              <a:t>Der DJ geht auf Nummer sicher und legt im Prinzip zunächst Platten auf, die sich auf dem PC befinden.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de-DE" sz="2400" dirty="0"/>
              <a:t>Dies Geschäft kann er stark anreichern und verändern … und dem Publikumsgeschehen anpassen.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de-DE" sz="2400" dirty="0"/>
              <a:t>Bei „offenem“ Ausgangsmaterial kann er auch tatsächlich elektronisch improvisieren und den „Groove“ verlassen, womit sich das Klangergebnis der „elektroakustische Musik“ nähert.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7D11CDD3-20EB-427A-B707-8C64A767244F}"/>
              </a:ext>
            </a:extLst>
          </p:cNvPr>
          <p:cNvSpPr/>
          <p:nvPr/>
        </p:nvSpPr>
        <p:spPr>
          <a:xfrm>
            <a:off x="467544" y="521897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F05D3288-1AC5-42F6-AAEA-BF962564C5F7}"/>
              </a:ext>
            </a:extLst>
          </p:cNvPr>
          <p:cNvSpPr txBox="1"/>
          <p:nvPr/>
        </p:nvSpPr>
        <p:spPr>
          <a:xfrm>
            <a:off x="1835696" y="752729"/>
            <a:ext cx="4250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Die Arbeit eines Studiomusikers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6A7A443-DDCD-4D83-B50B-A98C8B29A1F2}"/>
              </a:ext>
            </a:extLst>
          </p:cNvPr>
          <p:cNvSpPr/>
          <p:nvPr/>
        </p:nvSpPr>
        <p:spPr>
          <a:xfrm>
            <a:off x="467544" y="521897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xmlns="" id="{05BA5081-10FB-4E0E-979F-BD4313D74D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14102845"/>
              </p:ext>
            </p:extLst>
          </p:nvPr>
        </p:nvGraphicFramePr>
        <p:xfrm>
          <a:off x="1384300" y="1445227"/>
          <a:ext cx="6375400" cy="4514850"/>
        </p:xfrm>
        <a:graphic>
          <a:graphicData uri="http://schemas.openxmlformats.org/presentationml/2006/ole">
            <p:oleObj spid="_x0000_s4101" r:id="rId3" imgW="12711111" imgH="8926984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56671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F05D3288-1AC5-42F6-AAEA-BF962564C5F7}"/>
              </a:ext>
            </a:extLst>
          </p:cNvPr>
          <p:cNvSpPr txBox="1"/>
          <p:nvPr/>
        </p:nvSpPr>
        <p:spPr>
          <a:xfrm>
            <a:off x="1835696" y="752729"/>
            <a:ext cx="4250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Die Arbeit eines Studiomusikers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6A7A443-DDCD-4D83-B50B-A98C8B29A1F2}"/>
              </a:ext>
            </a:extLst>
          </p:cNvPr>
          <p:cNvSpPr/>
          <p:nvPr/>
        </p:nvSpPr>
        <p:spPr>
          <a:xfrm>
            <a:off x="467544" y="521897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3.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xmlns="" id="{8ABD12F8-638E-406C-A9AF-5A7410EF68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0667660"/>
              </p:ext>
            </p:extLst>
          </p:nvPr>
        </p:nvGraphicFramePr>
        <p:xfrm>
          <a:off x="2987824" y="1445227"/>
          <a:ext cx="4749800" cy="5289550"/>
        </p:xfrm>
        <a:graphic>
          <a:graphicData uri="http://schemas.openxmlformats.org/presentationml/2006/ole">
            <p:oleObj spid="_x0000_s5125" r:id="rId3" imgW="9473016" imgH="10450794" progId="">
              <p:embed/>
            </p:oleObj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22CF8168-AC27-437C-8AE5-FFF9BD65E328}"/>
              </a:ext>
            </a:extLst>
          </p:cNvPr>
          <p:cNvSpPr txBox="1"/>
          <p:nvPr/>
        </p:nvSpPr>
        <p:spPr>
          <a:xfrm>
            <a:off x="539552" y="5373216"/>
            <a:ext cx="178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KEYS 3/2020</a:t>
            </a:r>
          </a:p>
        </p:txBody>
      </p:sp>
    </p:spTree>
    <p:extLst>
      <p:ext uri="{BB962C8B-B14F-4D97-AF65-F5344CB8AC3E}">
        <p14:creationId xmlns:p14="http://schemas.microsoft.com/office/powerpoint/2010/main" xmlns="" val="3548619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004048" y="404664"/>
            <a:ext cx="1128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EM</a:t>
            </a:r>
          </a:p>
        </p:txBody>
      </p:sp>
      <p:sp>
        <p:nvSpPr>
          <p:cNvPr id="5" name="Pfeil nach links und rechts 4"/>
          <p:cNvSpPr/>
          <p:nvPr/>
        </p:nvSpPr>
        <p:spPr>
          <a:xfrm>
            <a:off x="4067944" y="764704"/>
            <a:ext cx="504056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411760" y="404664"/>
            <a:ext cx="1564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EDM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F758E961-8A3C-4311-A129-F5549FD83BCF}"/>
              </a:ext>
            </a:extLst>
          </p:cNvPr>
          <p:cNvSpPr txBox="1"/>
          <p:nvPr/>
        </p:nvSpPr>
        <p:spPr>
          <a:xfrm>
            <a:off x="3444960" y="1772816"/>
            <a:ext cx="225407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„Elektronische Musik“</a:t>
            </a:r>
          </a:p>
          <a:p>
            <a:pPr algn="ctr"/>
            <a:r>
              <a:rPr lang="de-DE" dirty="0"/>
              <a:t>Kölner Schule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793DAAF-A73F-427D-8DE0-E4B206CA524D}"/>
              </a:ext>
            </a:extLst>
          </p:cNvPr>
          <p:cNvSpPr txBox="1"/>
          <p:nvPr/>
        </p:nvSpPr>
        <p:spPr>
          <a:xfrm>
            <a:off x="323528" y="1772816"/>
            <a:ext cx="263328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„elektroakustische Musik“</a:t>
            </a:r>
          </a:p>
          <a:p>
            <a:pPr algn="ctr"/>
            <a:r>
              <a:rPr lang="de-DE" dirty="0"/>
              <a:t>Frankreich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6A41C8C9-8B72-4328-8D73-B2E6D7E27062}"/>
              </a:ext>
            </a:extLst>
          </p:cNvPr>
          <p:cNvSpPr txBox="1"/>
          <p:nvPr/>
        </p:nvSpPr>
        <p:spPr>
          <a:xfrm>
            <a:off x="6187186" y="1772816"/>
            <a:ext cx="172303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Electronic Music</a:t>
            </a:r>
          </a:p>
          <a:p>
            <a:pPr algn="ctr"/>
            <a:r>
              <a:rPr lang="de-DE" dirty="0"/>
              <a:t>USA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958C3678-781B-499E-91B0-4AE866DD7106}"/>
              </a:ext>
            </a:extLst>
          </p:cNvPr>
          <p:cNvSpPr txBox="1"/>
          <p:nvPr/>
        </p:nvSpPr>
        <p:spPr>
          <a:xfrm>
            <a:off x="4950763" y="3455021"/>
            <a:ext cx="236423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Electronic Dance Music</a:t>
            </a:r>
          </a:p>
          <a:p>
            <a:r>
              <a:rPr lang="de-DE" dirty="0"/>
              <a:t>Electronic Body Music</a:t>
            </a:r>
          </a:p>
          <a:p>
            <a:pPr algn="ctr"/>
            <a:r>
              <a:rPr lang="de-DE" dirty="0"/>
              <a:t>etc.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DE49C2A7-C3EB-436E-AB09-B37994F64564}"/>
              </a:ext>
            </a:extLst>
          </p:cNvPr>
          <p:cNvSpPr txBox="1"/>
          <p:nvPr/>
        </p:nvSpPr>
        <p:spPr>
          <a:xfrm>
            <a:off x="1386406" y="4869160"/>
            <a:ext cx="263328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„elektroakustische Musik“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694C856D-1890-4AB7-8EAB-47C843A08160}"/>
              </a:ext>
            </a:extLst>
          </p:cNvPr>
          <p:cNvSpPr txBox="1"/>
          <p:nvPr/>
        </p:nvSpPr>
        <p:spPr>
          <a:xfrm>
            <a:off x="4341676" y="4869160"/>
            <a:ext cx="288688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„elektronische (Tanz-)Musik“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535FBD8A-1EC4-449E-B632-D9DDA1BEAEB9}"/>
              </a:ext>
            </a:extLst>
          </p:cNvPr>
          <p:cNvSpPr txBox="1"/>
          <p:nvPr/>
        </p:nvSpPr>
        <p:spPr>
          <a:xfrm>
            <a:off x="2289643" y="3415980"/>
            <a:ext cx="180908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Elektronische M.</a:t>
            </a:r>
          </a:p>
          <a:p>
            <a:r>
              <a:rPr lang="de-DE" dirty="0"/>
              <a:t>elektronische M.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xmlns="" id="{ECF2A73C-9DCE-4456-975F-4C35F4496CC3}"/>
              </a:ext>
            </a:extLst>
          </p:cNvPr>
          <p:cNvCxnSpPr>
            <a:stCxn id="3" idx="2"/>
            <a:endCxn id="13" idx="0"/>
          </p:cNvCxnSpPr>
          <p:nvPr/>
        </p:nvCxnSpPr>
        <p:spPr>
          <a:xfrm>
            <a:off x="1640171" y="2419147"/>
            <a:ext cx="1554015" cy="99683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xmlns="" id="{C42E95CF-3814-443A-8A9D-0D336A68F026}"/>
              </a:ext>
            </a:extLst>
          </p:cNvPr>
          <p:cNvCxnSpPr>
            <a:stCxn id="2" idx="2"/>
            <a:endCxn id="13" idx="0"/>
          </p:cNvCxnSpPr>
          <p:nvPr/>
        </p:nvCxnSpPr>
        <p:spPr>
          <a:xfrm flipH="1">
            <a:off x="3194186" y="2419147"/>
            <a:ext cx="1377814" cy="9968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xmlns="" id="{7A15BC5A-E9FF-401A-9FF1-BA46A3251E84}"/>
              </a:ext>
            </a:extLst>
          </p:cNvPr>
          <p:cNvCxnSpPr>
            <a:stCxn id="9" idx="2"/>
            <a:endCxn id="13" idx="0"/>
          </p:cNvCxnSpPr>
          <p:nvPr/>
        </p:nvCxnSpPr>
        <p:spPr>
          <a:xfrm flipH="1">
            <a:off x="3194186" y="2419147"/>
            <a:ext cx="3854518" cy="9968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xmlns="" id="{9A06FB4B-B126-452D-BB70-780DC349A073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flipH="1">
            <a:off x="6132882" y="2419147"/>
            <a:ext cx="915822" cy="10358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xmlns="" id="{A87995A7-4514-4CE1-8E28-3516038E57FD}"/>
              </a:ext>
            </a:extLst>
          </p:cNvPr>
          <p:cNvCxnSpPr>
            <a:stCxn id="13" idx="2"/>
            <a:endCxn id="11" idx="0"/>
          </p:cNvCxnSpPr>
          <p:nvPr/>
        </p:nvCxnSpPr>
        <p:spPr>
          <a:xfrm flipH="1">
            <a:off x="2703049" y="4062311"/>
            <a:ext cx="491137" cy="8068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xmlns="" id="{74DAF114-1E25-42BB-A277-FF83F306787C}"/>
              </a:ext>
            </a:extLst>
          </p:cNvPr>
          <p:cNvCxnSpPr>
            <a:stCxn id="10" idx="2"/>
            <a:endCxn id="12" idx="0"/>
          </p:cNvCxnSpPr>
          <p:nvPr/>
        </p:nvCxnSpPr>
        <p:spPr>
          <a:xfrm flipH="1">
            <a:off x="5785117" y="4378351"/>
            <a:ext cx="347765" cy="4908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2D7D9114-7A2D-43BC-8C92-B2C2B37A3CC1}"/>
              </a:ext>
            </a:extLst>
          </p:cNvPr>
          <p:cNvSpPr/>
          <p:nvPr/>
        </p:nvSpPr>
        <p:spPr>
          <a:xfrm>
            <a:off x="539552" y="1352893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1.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CCD22A5F-BD25-43DE-B873-746B5BE601A2}"/>
              </a:ext>
            </a:extLst>
          </p:cNvPr>
          <p:cNvSpPr/>
          <p:nvPr/>
        </p:nvSpPr>
        <p:spPr>
          <a:xfrm>
            <a:off x="577405" y="2963852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C50640C-E68D-4F81-BAEE-4FF6A66CEFB3}"/>
              </a:ext>
            </a:extLst>
          </p:cNvPr>
          <p:cNvSpPr/>
          <p:nvPr/>
        </p:nvSpPr>
        <p:spPr>
          <a:xfrm>
            <a:off x="565930" y="4332004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68298572-62C2-4134-99DE-3748C9D7712F}"/>
              </a:ext>
            </a:extLst>
          </p:cNvPr>
          <p:cNvSpPr txBox="1"/>
          <p:nvPr/>
        </p:nvSpPr>
        <p:spPr>
          <a:xfrm>
            <a:off x="1475656" y="1609753"/>
            <a:ext cx="6849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… vom Song- zum Track-Konzept (die </a:t>
            </a:r>
            <a:r>
              <a:rPr lang="de-DE" sz="2400" dirty="0" err="1"/>
              <a:t>Westbam</a:t>
            </a:r>
            <a:r>
              <a:rPr lang="de-DE" sz="2400" dirty="0"/>
              <a:t>-Story)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F0A2E67A-F12B-46CA-BE13-6510646E8C09}"/>
              </a:ext>
            </a:extLst>
          </p:cNvPr>
          <p:cNvSpPr txBox="1"/>
          <p:nvPr/>
        </p:nvSpPr>
        <p:spPr>
          <a:xfrm>
            <a:off x="1730832" y="3241295"/>
            <a:ext cx="6106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Auftritte von drei DJs in Oldenburg im Vergleich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06A20D69-CA70-40BB-A01F-097AD9AD42F4}"/>
              </a:ext>
            </a:extLst>
          </p:cNvPr>
          <p:cNvSpPr txBox="1"/>
          <p:nvPr/>
        </p:nvSpPr>
        <p:spPr>
          <a:xfrm>
            <a:off x="1769912" y="4609671"/>
            <a:ext cx="5638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Worauf kommt es einem Studiomusiker an?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8D5A3462-D3ED-4D4A-AD44-E91D24F847D0}"/>
              </a:ext>
            </a:extLst>
          </p:cNvPr>
          <p:cNvSpPr txBox="1"/>
          <p:nvPr/>
        </p:nvSpPr>
        <p:spPr>
          <a:xfrm>
            <a:off x="1957674" y="5863483"/>
            <a:ext cx="473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… alle Videos und Audiobeispiele sind im </a:t>
            </a:r>
            <a:r>
              <a:rPr lang="de-DE" dirty="0" err="1"/>
              <a:t>StudIP</a:t>
            </a:r>
            <a:r>
              <a:rPr lang="de-DE" dirty="0"/>
              <a:t>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8D1BAB3-873D-4764-8011-8A57DE9236CE}"/>
              </a:ext>
            </a:extLst>
          </p:cNvPr>
          <p:cNvSpPr txBox="1"/>
          <p:nvPr/>
        </p:nvSpPr>
        <p:spPr>
          <a:xfrm>
            <a:off x="925964" y="624755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 Kleingruppen</a:t>
            </a:r>
          </a:p>
        </p:txBody>
      </p:sp>
    </p:spTree>
    <p:extLst>
      <p:ext uri="{BB962C8B-B14F-4D97-AF65-F5344CB8AC3E}">
        <p14:creationId xmlns:p14="http://schemas.microsoft.com/office/powerpoint/2010/main" xmlns="" val="1645935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AC0A3B40-410A-4123-99D1-CB8B00CDA5ED}"/>
              </a:ext>
            </a:extLst>
          </p:cNvPr>
          <p:cNvSpPr/>
          <p:nvPr/>
        </p:nvSpPr>
        <p:spPr>
          <a:xfrm>
            <a:off x="1550295" y="889843"/>
            <a:ext cx="565020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Teil 2: EM</a:t>
            </a:r>
          </a:p>
          <a:p>
            <a:pPr algn="ctr"/>
            <a:endParaRPr lang="de-DE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de-DE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3 Themenbereich:</a:t>
            </a:r>
          </a:p>
          <a:p>
            <a:pPr marL="1254125" indent="-627063">
              <a:buFont typeface="Arial" panose="020B0604020202020204" pitchFamily="34" charset="0"/>
              <a:buChar char="•"/>
            </a:pPr>
            <a:r>
              <a:rPr lang="de-DE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Musikwerke</a:t>
            </a:r>
          </a:p>
          <a:p>
            <a:pPr marL="1254125" indent="-627063">
              <a:buFont typeface="Arial" panose="020B0604020202020204" pitchFamily="34" charset="0"/>
              <a:buChar char="•"/>
            </a:pPr>
            <a:r>
              <a:rPr lang="de-DE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Tagungen etc.</a:t>
            </a:r>
          </a:p>
          <a:p>
            <a:pPr marL="1254125" indent="-627063">
              <a:buFont typeface="Arial" panose="020B0604020202020204" pitchFamily="34" charset="0"/>
              <a:buChar char="•"/>
            </a:pPr>
            <a:r>
              <a:rPr lang="de-DE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Theoriearbeit</a:t>
            </a:r>
          </a:p>
        </p:txBody>
      </p:sp>
    </p:spTree>
    <p:extLst>
      <p:ext uri="{BB962C8B-B14F-4D97-AF65-F5344CB8AC3E}">
        <p14:creationId xmlns:p14="http://schemas.microsoft.com/office/powerpoint/2010/main" xmlns="" val="4214442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6E6CC67-CF5A-4811-93CD-FAD9E07021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659" t="1" r="43571" b="22857"/>
          <a:stretch/>
        </p:blipFill>
        <p:spPr>
          <a:xfrm>
            <a:off x="1547664" y="1268759"/>
            <a:ext cx="5760640" cy="5326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AD4BF32-C888-4679-BF0A-3D76BF48DB62}"/>
              </a:ext>
            </a:extLst>
          </p:cNvPr>
          <p:cNvSpPr txBox="1"/>
          <p:nvPr/>
        </p:nvSpPr>
        <p:spPr>
          <a:xfrm>
            <a:off x="1259632" y="343014"/>
            <a:ext cx="638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DEGEM Deutsche Gesellschaft für Elektroakustische Musik</a:t>
            </a:r>
          </a:p>
        </p:txBody>
      </p:sp>
    </p:spTree>
    <p:extLst>
      <p:ext uri="{BB962C8B-B14F-4D97-AF65-F5344CB8AC3E}">
        <p14:creationId xmlns:p14="http://schemas.microsoft.com/office/powerpoint/2010/main" xmlns="" val="4156676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68236" y="692696"/>
            <a:ext cx="5492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Woraus konstituiert sich </a:t>
            </a:r>
          </a:p>
          <a:p>
            <a:r>
              <a:rPr lang="de-DE" sz="2400" dirty="0"/>
              <a:t>die Szene der „Elektroakustischen Musik“?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70267" y="1916832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Mitglieder sind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de-DE" dirty="0"/>
              <a:t>Komponist/innen, die Werke schaffen wollen – die „Performance“  ist zweitrangig und wird meist Dritten (sog. „Interpreten“) überlassen.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de-DE" dirty="0"/>
              <a:t>Entwickler von Software, Programmen, Instrumenten (jenseits der Industrie).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de-DE" dirty="0"/>
              <a:t>Universitäten, Rundfunk und andere öffentlich geförderte Einrichtungen des kulturellen Lebens – sog. „Studios“.</a:t>
            </a:r>
          </a:p>
        </p:txBody>
      </p:sp>
      <p:sp>
        <p:nvSpPr>
          <p:cNvPr id="9" name="Pfeil nach rechts 8"/>
          <p:cNvSpPr/>
          <p:nvPr/>
        </p:nvSpPr>
        <p:spPr>
          <a:xfrm>
            <a:off x="828143" y="4113076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691680" y="4113076"/>
            <a:ext cx="686681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„nicht kommerziell“</a:t>
            </a:r>
          </a:p>
          <a:p>
            <a:r>
              <a:rPr lang="de-DE" dirty="0"/>
              <a:t>„Kunst“ und „Forschung“</a:t>
            </a:r>
          </a:p>
          <a:p>
            <a:r>
              <a:rPr lang="de-DE" dirty="0"/>
              <a:t>„fortschrittlich und der Tradition der Elektronischen Musik verpflichtet“</a:t>
            </a:r>
          </a:p>
          <a:p>
            <a:r>
              <a:rPr lang="de-DE" dirty="0"/>
              <a:t>„Avantgarde“ (angeblich „alle Spielarten der EM“)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A8718417-C4F9-47FE-A013-AFA978EAF2E1}"/>
              </a:ext>
            </a:extLst>
          </p:cNvPr>
          <p:cNvSpPr txBox="1"/>
          <p:nvPr/>
        </p:nvSpPr>
        <p:spPr>
          <a:xfrm>
            <a:off x="592192" y="836712"/>
            <a:ext cx="7868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5 Newsletter der DEGEM zwischen 30. April und 18. Juni 2020</a:t>
            </a:r>
          </a:p>
          <a:p>
            <a:endParaRPr lang="de-DE" sz="2400" dirty="0"/>
          </a:p>
          <a:p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6 Ankündigungen von Tagungen, Symposien,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7 Ankündigungen von elektroakustischen Werken „Neu-Kompositionen“ (von Mitgliedern)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4 sonstige Nachrichten (online-Vorlesungen, online-Kurse, </a:t>
            </a:r>
            <a:r>
              <a:rPr lang="de-DE" sz="2400" dirty="0" err="1"/>
              <a:t>Soundwalks</a:t>
            </a:r>
            <a:r>
              <a:rPr lang="de-DE" sz="2400" dirty="0"/>
              <a:t> usw.)</a:t>
            </a:r>
          </a:p>
          <a:p>
            <a:endParaRPr lang="de-DE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A8718417-C4F9-47FE-A013-AFA978EAF2E1}"/>
              </a:ext>
            </a:extLst>
          </p:cNvPr>
          <p:cNvSpPr txBox="1"/>
          <p:nvPr/>
        </p:nvSpPr>
        <p:spPr>
          <a:xfrm>
            <a:off x="592192" y="836712"/>
            <a:ext cx="7868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5 Newsletter der DEGEM zwischen 30. April und 18. Juni 2020</a:t>
            </a:r>
          </a:p>
          <a:p>
            <a:endParaRPr lang="de-DE" sz="2400" dirty="0"/>
          </a:p>
          <a:p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6 Ankündigungen von Tagungen, Symposien,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7 Ankündigungen von elektroakustischen Werken „Neu-Kompositionen“ (von Mitgliedern)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4 sonstige Nachrichten (online-Vorlesungen, online-Kurse, </a:t>
            </a:r>
            <a:r>
              <a:rPr lang="de-DE" sz="2400" dirty="0" err="1"/>
              <a:t>Soundwalks</a:t>
            </a:r>
            <a:r>
              <a:rPr lang="de-DE" sz="2400" dirty="0"/>
              <a:t> usw.)</a:t>
            </a:r>
          </a:p>
          <a:p>
            <a:endParaRPr lang="de-DE" sz="24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10123F86-54D8-4165-916F-91D94C7F6316}"/>
              </a:ext>
            </a:extLst>
          </p:cNvPr>
          <p:cNvSpPr/>
          <p:nvPr/>
        </p:nvSpPr>
        <p:spPr>
          <a:xfrm>
            <a:off x="899592" y="2348880"/>
            <a:ext cx="7416824" cy="79208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xmlns="" id="{4E189D53-39B0-4D6A-AC1B-405828A872D8}"/>
              </a:ext>
            </a:extLst>
          </p:cNvPr>
          <p:cNvSpPr/>
          <p:nvPr/>
        </p:nvSpPr>
        <p:spPr>
          <a:xfrm>
            <a:off x="3923928" y="3604960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BF7D52B2-A01F-4998-BAE5-FE891A573163}"/>
              </a:ext>
            </a:extLst>
          </p:cNvPr>
          <p:cNvSpPr txBox="1"/>
          <p:nvPr/>
        </p:nvSpPr>
        <p:spPr>
          <a:xfrm>
            <a:off x="2023257" y="4422303"/>
            <a:ext cx="509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7 Erkundungen (gemäß Arbeitsblatt 11)</a:t>
            </a:r>
          </a:p>
        </p:txBody>
      </p:sp>
    </p:spTree>
    <p:extLst>
      <p:ext uri="{BB962C8B-B14F-4D97-AF65-F5344CB8AC3E}">
        <p14:creationId xmlns:p14="http://schemas.microsoft.com/office/powerpoint/2010/main" xmlns="" val="506015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564D963-3A59-45CE-9532-E2AF172BDCB1}"/>
              </a:ext>
            </a:extLst>
          </p:cNvPr>
          <p:cNvSpPr txBox="1"/>
          <p:nvPr/>
        </p:nvSpPr>
        <p:spPr>
          <a:xfrm>
            <a:off x="539552" y="1484784"/>
            <a:ext cx="8064896" cy="4851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rtl="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https://www.youtube.com/watch?v=JJXe42L4oV8&amp;feature=youtu.be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zwei  akustische Kurzgeschichten aus Bremen und Paris vom 21.6.2020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https://cod.ckcufm.com/programs/46/info.html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über das Datum 6.7.2020 auf eine neue Seite und dort oben links „Listen“ - die Sendung läuft am 6.7.20, 12:30 (irgend eine Kanadische Zeit) - nur das erste Stück von Gilles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Gobeil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nehmen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https://soundcloud.com/sonology/sets/wfs-festival-30-may-2020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dort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3 „hybrid“ von Ivan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Yerofeyev</a:t>
            </a:r>
            <a:endParaRPr lang="de-D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http://sonology.org/konrad-boehmer-visiting-professors-concert/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hier das  Video „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Wings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 von Cathy van Eyck: </a:t>
            </a:r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https://vimeo.com/15637848</a:t>
            </a:r>
            <a:endParaRPr lang="de-D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http://sonology.org/sonology-binaural-playlist/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hier die „Serenade“ von Kees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Tazelaar</a:t>
            </a:r>
            <a:endParaRPr lang="de-D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https://www.youtube.com/watch?v=Mbcvntv0Fuc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VOID für 6 Stimmen und Elektronik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9"/>
              </a:rPr>
              <a:t>https://vimeo.com/409211734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Timo Kahlen „Holding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Breath, 2020“ aus der Serie „Work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Wind“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9544BB13-4226-4CC0-99B0-5F109EF41DBB}"/>
              </a:ext>
            </a:extLst>
          </p:cNvPr>
          <p:cNvSpPr txBox="1"/>
          <p:nvPr/>
        </p:nvSpPr>
        <p:spPr>
          <a:xfrm>
            <a:off x="546181" y="620688"/>
            <a:ext cx="617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7 Kompositionen elektroakustischer Musik 2020</a:t>
            </a:r>
          </a:p>
        </p:txBody>
      </p:sp>
    </p:spTree>
    <p:extLst>
      <p:ext uri="{BB962C8B-B14F-4D97-AF65-F5344CB8AC3E}">
        <p14:creationId xmlns:p14="http://schemas.microsoft.com/office/powerpoint/2010/main" xmlns="" val="2931264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549238" y="332656"/>
            <a:ext cx="3451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EDM      EM</a:t>
            </a:r>
            <a:endParaRPr lang="de-DE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6" name="Pfeil nach links und rechts 5"/>
          <p:cNvSpPr/>
          <p:nvPr/>
        </p:nvSpPr>
        <p:spPr>
          <a:xfrm>
            <a:off x="4211960" y="686309"/>
            <a:ext cx="504056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992CD9AF-A3AB-4579-967D-F7A05BBCBCEB}"/>
              </a:ext>
            </a:extLst>
          </p:cNvPr>
          <p:cNvSpPr txBox="1"/>
          <p:nvPr/>
        </p:nvSpPr>
        <p:spPr>
          <a:xfrm>
            <a:off x="798351" y="2131161"/>
            <a:ext cx="3743717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U-Musik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Home- oder kommerzielle Studios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Live-Konzert: “DJ-Prinzip“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Musik </a:t>
            </a:r>
            <a:r>
              <a:rPr lang="de-DE" dirty="0" err="1"/>
              <a:t>muss</a:t>
            </a:r>
            <a:r>
              <a:rPr lang="de-DE" dirty="0"/>
              <a:t> tanzbar sein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Verwendung industrieller Software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FF64E215-E345-4C00-BF7D-6B3173BDF92C}"/>
              </a:ext>
            </a:extLst>
          </p:cNvPr>
          <p:cNvSpPr txBox="1"/>
          <p:nvPr/>
        </p:nvSpPr>
        <p:spPr>
          <a:xfrm>
            <a:off x="4601934" y="2126637"/>
            <a:ext cx="4142801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E-Musik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Studios an Unis und Rundfunk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Live-Konzert: Interpret oder Konserve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Musik </a:t>
            </a:r>
            <a:r>
              <a:rPr lang="de-DE" dirty="0" err="1"/>
              <a:t>muss</a:t>
            </a:r>
            <a:r>
              <a:rPr lang="de-DE" dirty="0"/>
              <a:t> neu, anspruchsvoll sein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Selbst komponierte Software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05503377-7A44-47CB-BB3F-F91EB4DFB550}"/>
              </a:ext>
            </a:extLst>
          </p:cNvPr>
          <p:cNvSpPr txBox="1"/>
          <p:nvPr/>
        </p:nvSpPr>
        <p:spPr>
          <a:xfrm>
            <a:off x="1327492" y="4365104"/>
            <a:ext cx="677704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Abhängigkeit von industriell hergestellter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Verwendung des Internets zwecks Kommunikation und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Ideologie des geistigen Eigentums, Urheberrecht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… bei Akzeptanz von Samplen und Zitieren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Fortschritts-Ideologie: Neues </a:t>
            </a:r>
            <a:r>
              <a:rPr lang="de-DE" dirty="0" err="1"/>
              <a:t>muss</a:t>
            </a:r>
            <a:r>
              <a:rPr lang="de-DE" dirty="0"/>
              <a:t> irgendwie weiter sein als Altes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B551BC36-E178-435D-A3E5-8162EC91F996}"/>
              </a:ext>
            </a:extLst>
          </p:cNvPr>
          <p:cNvSpPr txBox="1"/>
          <p:nvPr/>
        </p:nvSpPr>
        <p:spPr>
          <a:xfrm>
            <a:off x="1259632" y="3898858"/>
            <a:ext cx="188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Gemeinsamkeiten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A3FAB651-B08D-4184-955F-7ABA61D36A4E}"/>
              </a:ext>
            </a:extLst>
          </p:cNvPr>
          <p:cNvSpPr txBox="1"/>
          <p:nvPr/>
        </p:nvSpPr>
        <p:spPr>
          <a:xfrm>
            <a:off x="899592" y="1656126"/>
            <a:ext cx="14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Unterschiede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38CD8826-7EF6-43F2-AC83-EADBAAFA2924}"/>
              </a:ext>
            </a:extLst>
          </p:cNvPr>
          <p:cNvSpPr txBox="1"/>
          <p:nvPr/>
        </p:nvSpPr>
        <p:spPr>
          <a:xfrm>
            <a:off x="4550652" y="350100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Ende</a:t>
            </a:r>
          </a:p>
        </p:txBody>
      </p:sp>
    </p:spTree>
    <p:extLst>
      <p:ext uri="{BB962C8B-B14F-4D97-AF65-F5344CB8AC3E}">
        <p14:creationId xmlns:p14="http://schemas.microsoft.com/office/powerpoint/2010/main" xmlns="" val="466419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xmlns="" id="{AB2A147A-E1B8-4D68-9B82-7A660EBDAF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18052882"/>
              </p:ext>
            </p:extLst>
          </p:nvPr>
        </p:nvGraphicFramePr>
        <p:xfrm>
          <a:off x="0" y="0"/>
          <a:ext cx="4730750" cy="4908550"/>
        </p:xfrm>
        <a:graphic>
          <a:graphicData uri="http://schemas.openxmlformats.org/presentationml/2006/ole">
            <p:oleObj spid="_x0000_s1034" r:id="rId3" imgW="9434921" imgH="9701587" progId="">
              <p:embed/>
            </p:oleObj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xmlns="" id="{8683E43C-7DBA-4856-B8B3-BF7D775FA3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07793643"/>
              </p:ext>
            </p:extLst>
          </p:nvPr>
        </p:nvGraphicFramePr>
        <p:xfrm>
          <a:off x="3851920" y="-42791"/>
          <a:ext cx="5400600" cy="6851108"/>
        </p:xfrm>
        <a:graphic>
          <a:graphicData uri="http://schemas.openxmlformats.org/presentationml/2006/ole">
            <p:oleObj spid="_x0000_s1035" r:id="rId4" imgW="5909434" imgH="7495210" progId="">
              <p:embed/>
            </p:oleObj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E88FA94-E24D-4449-86A2-F5971D66FC2B}"/>
              </a:ext>
            </a:extLst>
          </p:cNvPr>
          <p:cNvSpPr txBox="1"/>
          <p:nvPr/>
        </p:nvSpPr>
        <p:spPr>
          <a:xfrm>
            <a:off x="2051720" y="4928930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3/2019</a:t>
            </a:r>
          </a:p>
        </p:txBody>
      </p:sp>
    </p:spTree>
    <p:extLst>
      <p:ext uri="{BB962C8B-B14F-4D97-AF65-F5344CB8AC3E}">
        <p14:creationId xmlns:p14="http://schemas.microsoft.com/office/powerpoint/2010/main" xmlns="" val="15323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xmlns="" id="{378D0DAC-B608-4642-856B-55D38B8CCC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55504082"/>
              </p:ext>
            </p:extLst>
          </p:nvPr>
        </p:nvGraphicFramePr>
        <p:xfrm>
          <a:off x="275713" y="0"/>
          <a:ext cx="4274316" cy="4968552"/>
        </p:xfrm>
        <a:graphic>
          <a:graphicData uri="http://schemas.openxmlformats.org/presentationml/2006/ole">
            <p:oleObj spid="_x0000_s3080" r:id="rId3" imgW="7949206" imgH="9168254" progId="">
              <p:embed/>
            </p:oleObj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xmlns="" id="{901D781A-3F37-4BB3-AAAA-97F66209F0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10350928"/>
              </p:ext>
            </p:extLst>
          </p:nvPr>
        </p:nvGraphicFramePr>
        <p:xfrm>
          <a:off x="4637615" y="1412776"/>
          <a:ext cx="4191000" cy="4953000"/>
        </p:xfrm>
        <a:graphic>
          <a:graphicData uri="http://schemas.openxmlformats.org/presentationml/2006/ole">
            <p:oleObj spid="_x0000_s3081" r:id="rId4" imgW="8355556" imgH="9790476" progId="">
              <p:embed/>
            </p:oleObj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15993807-2D14-4FA8-9597-594CEB69EAC5}"/>
              </a:ext>
            </a:extLst>
          </p:cNvPr>
          <p:cNvSpPr txBox="1"/>
          <p:nvPr/>
        </p:nvSpPr>
        <p:spPr>
          <a:xfrm>
            <a:off x="539552" y="499911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2002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79502639-977C-4D61-9360-B8A430E9F328}"/>
              </a:ext>
            </a:extLst>
          </p:cNvPr>
          <p:cNvSpPr txBox="1"/>
          <p:nvPr/>
        </p:nvSpPr>
        <p:spPr>
          <a:xfrm>
            <a:off x="7812360" y="602128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1995</a:t>
            </a:r>
          </a:p>
        </p:txBody>
      </p:sp>
    </p:spTree>
    <p:extLst>
      <p:ext uri="{BB962C8B-B14F-4D97-AF65-F5344CB8AC3E}">
        <p14:creationId xmlns:p14="http://schemas.microsoft.com/office/powerpoint/2010/main" xmlns="" val="1672537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xmlns="" id="{3D9A7A37-A354-4686-880A-8BB0A570E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05673509"/>
              </p:ext>
            </p:extLst>
          </p:nvPr>
        </p:nvGraphicFramePr>
        <p:xfrm>
          <a:off x="641350" y="980728"/>
          <a:ext cx="7861300" cy="5289550"/>
        </p:xfrm>
        <a:graphic>
          <a:graphicData uri="http://schemas.openxmlformats.org/presentationml/2006/ole">
            <p:oleObj spid="_x0000_s2054" r:id="rId3" imgW="15669841" imgH="10450794" progId="">
              <p:embed/>
            </p:oleObj>
          </a:graphicData>
        </a:graphic>
      </p:graphicFrame>
      <p:sp>
        <p:nvSpPr>
          <p:cNvPr id="3" name="Pfeil: nach rechts 2">
            <a:extLst>
              <a:ext uri="{FF2B5EF4-FFF2-40B4-BE49-F238E27FC236}">
                <a16:creationId xmlns:a16="http://schemas.microsoft.com/office/drawing/2014/main" xmlns="" id="{43EC8A96-2DF0-4C61-9C8D-E9A34156BB5E}"/>
              </a:ext>
            </a:extLst>
          </p:cNvPr>
          <p:cNvSpPr/>
          <p:nvPr/>
        </p:nvSpPr>
        <p:spPr>
          <a:xfrm>
            <a:off x="4139952" y="3337471"/>
            <a:ext cx="756084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6386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AC0A3B40-410A-4123-99D1-CB8B00CDA5ED}"/>
              </a:ext>
            </a:extLst>
          </p:cNvPr>
          <p:cNvSpPr/>
          <p:nvPr/>
        </p:nvSpPr>
        <p:spPr>
          <a:xfrm>
            <a:off x="1691680" y="889843"/>
            <a:ext cx="536743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Teil 1: EDM</a:t>
            </a:r>
          </a:p>
          <a:p>
            <a:pPr algn="ctr"/>
            <a:endParaRPr lang="de-DE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de-DE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3 Themenbereich:</a:t>
            </a:r>
          </a:p>
          <a:p>
            <a:pPr marL="1254125" indent="-627063">
              <a:buFont typeface="Arial" panose="020B0604020202020204" pitchFamily="34" charset="0"/>
              <a:buChar char="•"/>
            </a:pPr>
            <a:r>
              <a:rPr lang="de-DE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der Musiker</a:t>
            </a:r>
          </a:p>
          <a:p>
            <a:pPr marL="1254125" indent="-627063">
              <a:buFont typeface="Arial" panose="020B0604020202020204" pitchFamily="34" charset="0"/>
              <a:buChar char="•"/>
            </a:pPr>
            <a:r>
              <a:rPr lang="de-DE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Liveauftritt</a:t>
            </a:r>
          </a:p>
          <a:p>
            <a:pPr marL="1254125" indent="-627063">
              <a:buFont typeface="Arial" panose="020B0604020202020204" pitchFamily="34" charset="0"/>
              <a:buChar char="•"/>
            </a:pPr>
            <a:r>
              <a:rPr lang="de-DE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Studioarbeit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19672" y="614230"/>
            <a:ext cx="4553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„Vom Diskjockey zum Künstler-DJ“</a:t>
            </a:r>
          </a:p>
          <a:p>
            <a:r>
              <a:rPr lang="de-DE" sz="2400" b="1" dirty="0"/>
              <a:t>am Beispiel </a:t>
            </a:r>
            <a:r>
              <a:rPr lang="de-DE" sz="2400" b="1" dirty="0" err="1"/>
              <a:t>Westbam</a:t>
            </a:r>
            <a:endParaRPr lang="de-DE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2123728" y="56612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2015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5FC95B86-56D6-4B11-9D91-9050B20E0879}"/>
              </a:ext>
            </a:extLst>
          </p:cNvPr>
          <p:cNvSpPr/>
          <p:nvPr/>
        </p:nvSpPr>
        <p:spPr>
          <a:xfrm>
            <a:off x="467544" y="521897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9FDE0D3A-074E-491B-8F46-0905E02538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82989">
            <a:off x="4716401" y="1511942"/>
            <a:ext cx="3119539" cy="49411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19672" y="614230"/>
            <a:ext cx="4553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„Vom Diskjockey zum Künstler-DJ“</a:t>
            </a:r>
          </a:p>
          <a:p>
            <a:r>
              <a:rPr lang="de-DE" sz="2400" b="1" dirty="0"/>
              <a:t>am Beispiel </a:t>
            </a:r>
            <a:r>
              <a:rPr lang="de-DE" sz="2400" b="1" dirty="0" err="1"/>
              <a:t>Westbam</a:t>
            </a:r>
            <a:r>
              <a:rPr lang="de-DE" sz="2400" b="1" dirty="0"/>
              <a:t> 1988-2019</a:t>
            </a:r>
          </a:p>
        </p:txBody>
      </p:sp>
      <p:pic>
        <p:nvPicPr>
          <p:cNvPr id="7170" name="Picture 2" descr="DJ Westbam | rbb/Guido Schul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420888"/>
            <a:ext cx="6743700" cy="379095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2123728" y="56612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2019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5FC95B86-56D6-4B11-9D91-9050B20E0879}"/>
              </a:ext>
            </a:extLst>
          </p:cNvPr>
          <p:cNvSpPr/>
          <p:nvPr/>
        </p:nvSpPr>
        <p:spPr>
          <a:xfrm>
            <a:off x="467544" y="521897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1.</a:t>
            </a:r>
          </a:p>
        </p:txBody>
      </p:sp>
      <p:sp>
        <p:nvSpPr>
          <p:cNvPr id="3" name="Sprechblase: oval 2">
            <a:extLst>
              <a:ext uri="{FF2B5EF4-FFF2-40B4-BE49-F238E27FC236}">
                <a16:creationId xmlns:a16="http://schemas.microsoft.com/office/drawing/2014/main" xmlns="" id="{2090AA1C-1F81-4DBB-B455-936F4A87D4EC}"/>
              </a:ext>
            </a:extLst>
          </p:cNvPr>
          <p:cNvSpPr/>
          <p:nvPr/>
        </p:nvSpPr>
        <p:spPr>
          <a:xfrm>
            <a:off x="755576" y="2852936"/>
            <a:ext cx="3384376" cy="1224136"/>
          </a:xfrm>
          <a:prstGeom prst="wedgeEllipseCallout">
            <a:avLst>
              <a:gd name="adj1" fmla="val 97323"/>
              <a:gd name="adj2" fmla="val 63339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Vom Song- zum </a:t>
            </a:r>
            <a:r>
              <a:rPr lang="de-DE" sz="2400" b="1" dirty="0" err="1">
                <a:solidFill>
                  <a:schemeClr val="tx1"/>
                </a:solidFill>
              </a:rPr>
              <a:t>Trackkonzept</a:t>
            </a:r>
            <a:endParaRPr lang="de-D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209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Desk-Oldenburg13Ju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667286"/>
            <a:ext cx="7956387" cy="443798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619672" y="6309320"/>
            <a:ext cx="553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CLMNS BROCK  am 13. Juni 2020 in Oldenburg („Cube“)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75F22FB0-3325-4B81-A3AA-DCA0133B222A}"/>
              </a:ext>
            </a:extLst>
          </p:cNvPr>
          <p:cNvSpPr txBox="1"/>
          <p:nvPr/>
        </p:nvSpPr>
        <p:spPr>
          <a:xfrm>
            <a:off x="1835696" y="752729"/>
            <a:ext cx="348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Der Arbeitsplatz eines DJs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22C563DB-27B5-4687-A7E3-17DA9EA985B2}"/>
              </a:ext>
            </a:extLst>
          </p:cNvPr>
          <p:cNvSpPr/>
          <p:nvPr/>
        </p:nvSpPr>
        <p:spPr>
          <a:xfrm>
            <a:off x="467544" y="521897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834</Words>
  <Application>Microsoft Office PowerPoint</Application>
  <PresentationFormat>Bildschirmpräsentation (4:3)</PresentationFormat>
  <Paragraphs>154</Paragraphs>
  <Slides>28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Wolfgang Martin Stroh</dc:creator>
  <cp:lastModifiedBy>Wolfgang Martin Stroh</cp:lastModifiedBy>
  <cp:revision>26</cp:revision>
  <dcterms:created xsi:type="dcterms:W3CDTF">2020-06-30T10:54:16Z</dcterms:created>
  <dcterms:modified xsi:type="dcterms:W3CDTF">2020-09-01T07:20:42Z</dcterms:modified>
</cp:coreProperties>
</file>