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381" r:id="rId3"/>
    <p:sldId id="386" r:id="rId4"/>
    <p:sldId id="387" r:id="rId5"/>
    <p:sldId id="388" r:id="rId6"/>
    <p:sldId id="390" r:id="rId7"/>
    <p:sldId id="389" r:id="rId8"/>
    <p:sldId id="353" r:id="rId9"/>
    <p:sldId id="354" r:id="rId10"/>
    <p:sldId id="355" r:id="rId11"/>
    <p:sldId id="329" r:id="rId12"/>
    <p:sldId id="356" r:id="rId13"/>
    <p:sldId id="334" r:id="rId14"/>
    <p:sldId id="392" r:id="rId15"/>
    <p:sldId id="357" r:id="rId16"/>
    <p:sldId id="360" r:id="rId17"/>
    <p:sldId id="361" r:id="rId18"/>
    <p:sldId id="359" r:id="rId19"/>
    <p:sldId id="403" r:id="rId20"/>
    <p:sldId id="404" r:id="rId21"/>
    <p:sldId id="369" r:id="rId22"/>
    <p:sldId id="370" r:id="rId23"/>
    <p:sldId id="371" r:id="rId24"/>
    <p:sldId id="338" r:id="rId25"/>
    <p:sldId id="363" r:id="rId26"/>
    <p:sldId id="372" r:id="rId27"/>
    <p:sldId id="373" r:id="rId28"/>
    <p:sldId id="375" r:id="rId29"/>
    <p:sldId id="376" r:id="rId30"/>
    <p:sldId id="352" r:id="rId31"/>
    <p:sldId id="362" r:id="rId32"/>
    <p:sldId id="347" r:id="rId33"/>
    <p:sldId id="364" r:id="rId34"/>
    <p:sldId id="374" r:id="rId35"/>
    <p:sldId id="366" r:id="rId36"/>
    <p:sldId id="394" r:id="rId37"/>
    <p:sldId id="342" r:id="rId38"/>
    <p:sldId id="350" r:id="rId39"/>
    <p:sldId id="378" r:id="rId40"/>
    <p:sldId id="379" r:id="rId41"/>
    <p:sldId id="345" r:id="rId42"/>
    <p:sldId id="343" r:id="rId43"/>
    <p:sldId id="382" r:id="rId44"/>
    <p:sldId id="383" r:id="rId45"/>
    <p:sldId id="384" r:id="rId46"/>
    <p:sldId id="385" r:id="rId47"/>
    <p:sldId id="380" r:id="rId48"/>
    <p:sldId id="402" r:id="rId49"/>
    <p:sldId id="395" r:id="rId50"/>
    <p:sldId id="396" r:id="rId51"/>
    <p:sldId id="397" r:id="rId52"/>
    <p:sldId id="398" r:id="rId53"/>
    <p:sldId id="399" r:id="rId54"/>
    <p:sldId id="401" r:id="rId55"/>
    <p:sldId id="323" r:id="rId5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6625"/>
    <a:srgbClr val="19B74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4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D68B2-52BA-4192-B5A6-2825DA5DF4F5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FFB97-F817-4F82-B1D6-8678528C2CC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4516B-7914-41DF-901C-75FB8EFA42AE}" type="slidenum">
              <a:rPr lang="de-DE"/>
              <a:pPr/>
              <a:t>43</a:t>
            </a:fld>
            <a:endParaRPr lang="de-DE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drei Instrumente der klassischen Konzertmusik.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D4516B-7914-41DF-901C-75FB8EFA42AE}" type="slidenum">
              <a:rPr lang="de-DE"/>
              <a:pPr/>
              <a:t>44</a:t>
            </a:fld>
            <a:endParaRPr lang="de-DE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Die drei Instrumente der klassischen Konzertmusik.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184B5A-D859-4E7A-B4A8-46A3A90A4B35}" type="slidenum">
              <a:rPr lang="de-DE"/>
              <a:pPr/>
              <a:t>45</a:t>
            </a:fld>
            <a:endParaRPr lang="de-DE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Cover der Menuhin-LP East meets West.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F1CBD5-1FE9-4A75-8548-0DCBB3ACFB9D}" type="slidenum">
              <a:rPr lang="de-DE"/>
              <a:pPr/>
              <a:t>46</a:t>
            </a:fld>
            <a:endParaRPr lang="de-DE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Zum Hörbeispiel: Yehudi Menuhin und Ravi Shankar mit Begleitung...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5F96-FF37-43C3-A6FF-AA11BEEB6871}" type="datetimeFigureOut">
              <a:rPr lang="de-DE" smtClean="0"/>
              <a:pPr/>
              <a:t>14.05.2021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43E4C-1E5B-4053-BFC6-7FEDB755282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EMINAR2021\04-Indien\medien\Gruppenarbeit\KG1-embryos_reise.mp4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EMINAR2021\04-Indien\medien\Gruppenarbeit\KG2-shankar.mp4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ik-for.uni-oldenburg.de/weltstimmung/06Indien/quiz3.html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musik-for.uni-oldenburg.de/weltstimmung/06Indien/Shankar_Menuhin.mp3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CbbMZ-q4-I" TargetMode="External"/><Relationship Id="rId2" Type="http://schemas.openxmlformats.org/officeDocument/2006/relationships/hyperlink" Target="https://www.youtube.com/watch?v=KhEBRp7fOjI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EMINAR2021\04-Indien\medien\Gruppenarbeit\KG3-Shankar-Was%20ist%20ein%20Rag.mp4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8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8.wmv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file:///C:\Users\wolfg\Desktop\KURS2018\05indien\medien\mantrasingen-raga-unterricht.wmv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olfg\Desktop\KURS2018\05indien\medien\mantrasingen-raga-unterricht.wmv" TargetMode="External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file:///C:\Users\wolfg\Desktop\KURS2018\05indien\medien\nina-hagen.wmv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olfg\Desktop\KURS2018\05indien\medien\nina-hagen.wmv" TargetMode="External"/><Relationship Id="rId4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file:///C:\Users\wolfg\Desktop\KURS2018\05indien\medien\bhagwan.wmv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olfg\Desktop\KURS2018\05indien\medien\bhagwan.wmv" TargetMode="External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KURS-SS2018\05indien\Embryo\calcutta.wmv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timmung-tonsystem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548680"/>
            <a:ext cx="5294376" cy="6949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563888" y="1628800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Indische Musik</a:t>
            </a:r>
            <a:endParaRPr lang="de-DE" sz="2400" dirty="0"/>
          </a:p>
        </p:txBody>
      </p:sp>
      <p:sp>
        <p:nvSpPr>
          <p:cNvPr id="7" name="Textfeld 6"/>
          <p:cNvSpPr txBox="1"/>
          <p:nvPr/>
        </p:nvSpPr>
        <p:spPr>
          <a:xfrm>
            <a:off x="2483768" y="2924944"/>
            <a:ext cx="32751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 smtClean="0"/>
              <a:t>Erkundungen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Sitar: Stimmung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Tonvorrat, Tonsystem, Skalen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err="1" smtClean="0"/>
              <a:t>Raga</a:t>
            </a:r>
            <a:r>
              <a:rPr lang="de-DE" dirty="0" smtClean="0"/>
              <a:t>-Komposition, Konzerte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Bollywood und </a:t>
            </a:r>
            <a:r>
              <a:rPr lang="de-DE" dirty="0" err="1" smtClean="0"/>
              <a:t>Bhangra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itar-anouschka shank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950" y="0"/>
            <a:ext cx="86741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944960" y="1263650"/>
            <a:ext cx="32524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sz="6000" b="1" dirty="0" smtClean="0"/>
              <a:t> Die Sitar</a:t>
            </a:r>
            <a:r>
              <a:rPr lang="de-DE" sz="4000" dirty="0" smtClean="0"/>
              <a:t> </a:t>
            </a:r>
            <a:endParaRPr lang="de-DE" sz="4000" dirty="0"/>
          </a:p>
          <a:p>
            <a:pPr algn="ctr"/>
            <a:r>
              <a:rPr lang="de-DE" sz="4000" dirty="0"/>
              <a:t>und </a:t>
            </a:r>
          </a:p>
          <a:p>
            <a:pPr algn="ctr"/>
            <a:r>
              <a:rPr lang="de-DE" sz="4000" dirty="0" smtClean="0"/>
              <a:t>ihre Stimmung</a:t>
            </a:r>
            <a:endParaRPr lang="de-DE" sz="4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itar-anouschka shank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950" y="0"/>
            <a:ext cx="8674100" cy="6858000"/>
          </a:xfrm>
          <a:prstGeom prst="rect">
            <a:avLst/>
          </a:prstGeom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 flipV="1">
            <a:off x="2915816" y="2276872"/>
            <a:ext cx="2520280" cy="213434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91680" y="3789040"/>
            <a:ext cx="201473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„Resonanzsaiten“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 flipV="1">
            <a:off x="5508104" y="188640"/>
            <a:ext cx="1872208" cy="144016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220072" y="548680"/>
            <a:ext cx="138911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2"/>
                </a:solidFill>
              </a:rPr>
              <a:t>„Spielsaiten“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Kurse SS2006\musikinstrumente\Indien\si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277100" cy="5575300"/>
          </a:xfrm>
          <a:prstGeom prst="rect">
            <a:avLst/>
          </a:prstGeom>
          <a:noFill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563888" y="1196752"/>
            <a:ext cx="431528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c“ </a:t>
            </a:r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4139952" y="1412776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292080" y="836712"/>
            <a:ext cx="29367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g</a:t>
            </a:r>
            <a:endParaRPr lang="de-DE" dirty="0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5868144" y="836712"/>
            <a:ext cx="541784" cy="3131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884368" y="1340768"/>
            <a:ext cx="28245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 flipV="1">
            <a:off x="7308304" y="126876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436096" y="4437112"/>
            <a:ext cx="18494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Leere </a:t>
            </a:r>
            <a:r>
              <a:rPr lang="de-DE" dirty="0" smtClean="0"/>
              <a:t>Saiten in  C </a:t>
            </a:r>
            <a:endParaRPr lang="de-DE" dirty="0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7380312" y="2276872"/>
            <a:ext cx="11397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(„Spielsaite“)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995936" y="764704"/>
            <a:ext cx="39305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c‘ </a:t>
            </a:r>
            <a:endParaRPr lang="de-DE" dirty="0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4427984" y="1196752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08104" y="404664"/>
            <a:ext cx="308098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6156176" y="692696"/>
            <a:ext cx="541784" cy="3131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940152" y="260648"/>
            <a:ext cx="33054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G</a:t>
            </a:r>
            <a:endParaRPr lang="de-DE" dirty="0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5652120" y="1124744"/>
            <a:ext cx="576064" cy="144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668344" y="1844824"/>
            <a:ext cx="255198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f</a:t>
            </a:r>
            <a:endParaRPr lang="de-DE" dirty="0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 flipV="1">
            <a:off x="7092280" y="1772816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7956376" y="980728"/>
            <a:ext cx="1002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400" dirty="0" smtClean="0">
                <a:solidFill>
                  <a:srgbClr val="FF0000"/>
                </a:solidFill>
              </a:rPr>
              <a:t>(Grundton)</a:t>
            </a:r>
            <a:endParaRPr lang="de-DE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Kurse SS2006\musikinstrumente\Indien\si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7277100" cy="5575300"/>
          </a:xfrm>
          <a:prstGeom prst="rect">
            <a:avLst/>
          </a:prstGeom>
          <a:noFill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563888" y="1196752"/>
            <a:ext cx="27443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ṡ</a:t>
            </a:r>
            <a:endParaRPr lang="de-DE" dirty="0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4139952" y="1412776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292080" y="836712"/>
            <a:ext cx="331566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P.</a:t>
            </a:r>
            <a:endParaRPr lang="de-DE" dirty="0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5868144" y="836712"/>
            <a:ext cx="541784" cy="3131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884368" y="1340768"/>
            <a:ext cx="348172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S.</a:t>
            </a:r>
            <a:endParaRPr lang="de-DE" dirty="0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H="1" flipV="1">
            <a:off x="7308304" y="126876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5436096" y="4437112"/>
            <a:ext cx="223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Grundton ist beliebig!</a:t>
            </a:r>
            <a:endParaRPr lang="de-DE" dirty="0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7380312" y="2276872"/>
            <a:ext cx="11397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FF0000"/>
                </a:solidFill>
              </a:rPr>
              <a:t>(„Spielsaite“)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995936" y="764704"/>
            <a:ext cx="27443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s</a:t>
            </a:r>
            <a:endParaRPr lang="de-DE" dirty="0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4427984" y="1196752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508104" y="404664"/>
            <a:ext cx="40588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S..</a:t>
            </a:r>
            <a:endParaRPr lang="de-DE" dirty="0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6156176" y="692696"/>
            <a:ext cx="541784" cy="3131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940152" y="260648"/>
            <a:ext cx="38927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P..</a:t>
            </a:r>
            <a:endParaRPr lang="de-DE" dirty="0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5652120" y="1124744"/>
            <a:ext cx="576064" cy="1440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668344" y="1844824"/>
            <a:ext cx="439544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M.</a:t>
            </a:r>
            <a:endParaRPr lang="de-DE" dirty="0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H="1" flipV="1">
            <a:off x="7092280" y="1772816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1" name="Rechteck 20"/>
          <p:cNvSpPr/>
          <p:nvPr/>
        </p:nvSpPr>
        <p:spPr>
          <a:xfrm>
            <a:off x="7956376" y="980728"/>
            <a:ext cx="10020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1400" dirty="0" smtClean="0">
                <a:solidFill>
                  <a:srgbClr val="FF0000"/>
                </a:solidFill>
              </a:rPr>
              <a:t>(Grundton)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83568" y="1124744"/>
            <a:ext cx="1879938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S = SA = Grundton</a:t>
            </a:r>
          </a:p>
          <a:p>
            <a:r>
              <a:rPr lang="de-DE" dirty="0" smtClean="0"/>
              <a:t>P = PA = Quinte</a:t>
            </a:r>
          </a:p>
          <a:p>
            <a:r>
              <a:rPr lang="de-DE" dirty="0" smtClean="0"/>
              <a:t>M = MA = Quarte</a:t>
            </a:r>
            <a:endParaRPr lang="de-DE" dirty="0"/>
          </a:p>
        </p:txBody>
      </p:sp>
      <p:cxnSp>
        <p:nvCxnSpPr>
          <p:cNvPr id="24" name="Gerade Verbindung mit Pfeil 23"/>
          <p:cNvCxnSpPr/>
          <p:nvPr/>
        </p:nvCxnSpPr>
        <p:spPr>
          <a:xfrm flipH="1" flipV="1">
            <a:off x="6588224" y="4797152"/>
            <a:ext cx="864096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6732240" y="5661248"/>
            <a:ext cx="130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oft ist es C#</a:t>
            </a:r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itar-Saitenstimmu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836712"/>
            <a:ext cx="7093902" cy="4880202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483768" y="148478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/>
          <p:cNvSpPr/>
          <p:nvPr/>
        </p:nvSpPr>
        <p:spPr>
          <a:xfrm>
            <a:off x="2483768" y="191683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2411760" y="249289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6156176" y="155679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6156176" y="2276872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979712" y="908720"/>
            <a:ext cx="119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Spielsaiten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691680" y="4869160"/>
            <a:ext cx="0" cy="7920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23528" y="4941168"/>
            <a:ext cx="114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solidFill>
                  <a:srgbClr val="00B050"/>
                </a:solidFill>
              </a:rPr>
              <a:t>Resonanz-</a:t>
            </a:r>
          </a:p>
          <a:p>
            <a:pPr algn="r"/>
            <a:r>
              <a:rPr lang="de-DE" dirty="0" smtClean="0">
                <a:solidFill>
                  <a:srgbClr val="00B050"/>
                </a:solidFill>
              </a:rPr>
              <a:t>Saiten</a:t>
            </a:r>
            <a:endParaRPr lang="de-DE" dirty="0">
              <a:solidFill>
                <a:srgbClr val="00B05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2483768" y="3573016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2483768" y="4365104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itarbünde-schematisch-Jun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0192" y="400812"/>
            <a:ext cx="3023616" cy="605637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28184" y="980728"/>
            <a:ext cx="455574" cy="39703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300" dirty="0" smtClean="0"/>
              <a:t>Ma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Pa</a:t>
            </a:r>
            <a:r>
              <a:rPr lang="de-DE" sz="13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Dha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Ni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smtClean="0"/>
              <a:t>Sa</a:t>
            </a:r>
          </a:p>
          <a:p>
            <a:pPr>
              <a:lnSpc>
                <a:spcPct val="150000"/>
              </a:lnSpc>
            </a:pPr>
            <a:r>
              <a:rPr lang="de-DE" sz="1300" dirty="0" smtClean="0"/>
              <a:t>Re 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Ga</a:t>
            </a:r>
            <a:r>
              <a:rPr lang="de-DE" sz="13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1300" dirty="0" smtClean="0"/>
              <a:t>Ma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Pa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Dha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Ni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smtClean="0"/>
              <a:t>Sa</a:t>
            </a:r>
          </a:p>
          <a:p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4644008" y="2348880"/>
            <a:ext cx="1512168" cy="2160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4572000" y="1196752"/>
            <a:ext cx="165618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 flipV="1">
            <a:off x="4644008" y="3268141"/>
            <a:ext cx="1584176" cy="168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4644008" y="4077073"/>
            <a:ext cx="1512168" cy="36003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itarbünde-schematisch-Jun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60192" y="400812"/>
            <a:ext cx="3023616" cy="605637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28184" y="980728"/>
            <a:ext cx="455574" cy="39703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300" dirty="0" smtClean="0"/>
              <a:t>Ma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Pa</a:t>
            </a:r>
            <a:r>
              <a:rPr lang="de-DE" sz="13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Dha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Ni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smtClean="0"/>
              <a:t>Sa</a:t>
            </a:r>
          </a:p>
          <a:p>
            <a:pPr>
              <a:lnSpc>
                <a:spcPct val="150000"/>
              </a:lnSpc>
            </a:pPr>
            <a:r>
              <a:rPr lang="de-DE" sz="1300" dirty="0" smtClean="0"/>
              <a:t>Re 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Ga</a:t>
            </a:r>
            <a:r>
              <a:rPr lang="de-DE" sz="13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sz="1300" dirty="0" smtClean="0"/>
              <a:t>Ma</a:t>
            </a:r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Pa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Dha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err="1" smtClean="0"/>
              <a:t>Ni</a:t>
            </a:r>
            <a:endParaRPr lang="de-DE" sz="1300" dirty="0" smtClean="0"/>
          </a:p>
          <a:p>
            <a:pPr>
              <a:lnSpc>
                <a:spcPct val="150000"/>
              </a:lnSpc>
            </a:pPr>
            <a:r>
              <a:rPr lang="de-DE" sz="1300" dirty="0" smtClean="0"/>
              <a:t>Sa</a:t>
            </a:r>
          </a:p>
          <a:p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4644008" y="2348880"/>
            <a:ext cx="1512168" cy="2160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4572000" y="1196752"/>
            <a:ext cx="165618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 flipV="1">
            <a:off x="4644008" y="3268141"/>
            <a:ext cx="1584176" cy="168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4644008" y="4077073"/>
            <a:ext cx="1512168" cy="36003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4067944" y="1196752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4067944" y="1700808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4067944" y="2060848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4067944" y="2204864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4067944" y="2564904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4067944" y="2852936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4067944" y="3140968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067944" y="3284984"/>
            <a:ext cx="43204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395536" y="1772816"/>
            <a:ext cx="2160240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19B742"/>
                </a:solidFill>
              </a:rPr>
              <a:t>Die Grundtonleiter :</a:t>
            </a:r>
          </a:p>
          <a:p>
            <a:r>
              <a:rPr lang="de-DE" dirty="0" smtClean="0">
                <a:solidFill>
                  <a:srgbClr val="19B742"/>
                </a:solidFill>
              </a:rPr>
              <a:t>S-R-G-M-P-D-N-S</a:t>
            </a:r>
          </a:p>
          <a:p>
            <a:r>
              <a:rPr lang="de-DE" dirty="0" smtClean="0">
                <a:solidFill>
                  <a:srgbClr val="19B742"/>
                </a:solidFill>
              </a:rPr>
              <a:t>(C-Dur)</a:t>
            </a:r>
            <a:endParaRPr lang="de-DE" dirty="0">
              <a:solidFill>
                <a:srgbClr val="19B74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itar-anouschka shank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674100" cy="6858000"/>
          </a:xfrm>
          <a:prstGeom prst="rect">
            <a:avLst/>
          </a:prstGeom>
        </p:spPr>
      </p:pic>
      <p:sp>
        <p:nvSpPr>
          <p:cNvPr id="3" name="Line 1028"/>
          <p:cNvSpPr>
            <a:spLocks noChangeShapeType="1"/>
          </p:cNvSpPr>
          <p:nvPr/>
        </p:nvSpPr>
        <p:spPr bwMode="auto">
          <a:xfrm>
            <a:off x="7668344" y="1916832"/>
            <a:ext cx="4572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8100392" y="2564904"/>
            <a:ext cx="40107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Sa</a:t>
            </a:r>
          </a:p>
        </p:txBody>
      </p:sp>
      <p:sp>
        <p:nvSpPr>
          <p:cNvPr id="5" name="Line 1030"/>
          <p:cNvSpPr>
            <a:spLocks noChangeShapeType="1"/>
          </p:cNvSpPr>
          <p:nvPr/>
        </p:nvSpPr>
        <p:spPr bwMode="auto">
          <a:xfrm>
            <a:off x="6300192" y="3284984"/>
            <a:ext cx="360040" cy="86409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6" name="Line 1031"/>
          <p:cNvSpPr>
            <a:spLocks noChangeShapeType="1"/>
          </p:cNvSpPr>
          <p:nvPr/>
        </p:nvSpPr>
        <p:spPr bwMode="auto">
          <a:xfrm>
            <a:off x="5868144" y="3789040"/>
            <a:ext cx="216024" cy="72008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7" name="Text Box 1032"/>
          <p:cNvSpPr txBox="1">
            <a:spLocks noChangeArrowheads="1"/>
          </p:cNvSpPr>
          <p:nvPr/>
        </p:nvSpPr>
        <p:spPr bwMode="auto">
          <a:xfrm>
            <a:off x="6588224" y="4221088"/>
            <a:ext cx="49244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DE" dirty="0"/>
              <a:t>Ma</a:t>
            </a:r>
          </a:p>
        </p:txBody>
      </p:sp>
      <p:sp>
        <p:nvSpPr>
          <p:cNvPr id="8" name="Text Box 1033"/>
          <p:cNvSpPr txBox="1">
            <a:spLocks noChangeArrowheads="1"/>
          </p:cNvSpPr>
          <p:nvPr/>
        </p:nvSpPr>
        <p:spPr bwMode="auto">
          <a:xfrm>
            <a:off x="5940152" y="4581128"/>
            <a:ext cx="40895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 err="1"/>
              <a:t>Pa</a:t>
            </a:r>
            <a:endParaRPr lang="de-DE" dirty="0"/>
          </a:p>
        </p:txBody>
      </p:sp>
      <p:sp>
        <p:nvSpPr>
          <p:cNvPr id="9" name="Line 1028"/>
          <p:cNvSpPr>
            <a:spLocks noChangeShapeType="1"/>
          </p:cNvSpPr>
          <p:nvPr/>
        </p:nvSpPr>
        <p:spPr bwMode="auto">
          <a:xfrm>
            <a:off x="7092280" y="2564904"/>
            <a:ext cx="4572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" name="Text Box 1029"/>
          <p:cNvSpPr txBox="1">
            <a:spLocks noChangeArrowheads="1"/>
          </p:cNvSpPr>
          <p:nvPr/>
        </p:nvSpPr>
        <p:spPr bwMode="auto">
          <a:xfrm>
            <a:off x="7524328" y="3212976"/>
            <a:ext cx="42107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smtClean="0"/>
              <a:t>Re</a:t>
            </a:r>
            <a:endParaRPr lang="de-DE" dirty="0"/>
          </a:p>
        </p:txBody>
      </p:sp>
      <p:sp>
        <p:nvSpPr>
          <p:cNvPr id="11" name="Line 1028"/>
          <p:cNvSpPr>
            <a:spLocks noChangeShapeType="1"/>
          </p:cNvSpPr>
          <p:nvPr/>
        </p:nvSpPr>
        <p:spPr bwMode="auto">
          <a:xfrm>
            <a:off x="6588224" y="2996952"/>
            <a:ext cx="4572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7020272" y="3645024"/>
            <a:ext cx="44114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 smtClean="0"/>
              <a:t>Ga</a:t>
            </a:r>
            <a:endParaRPr lang="de-DE" dirty="0"/>
          </a:p>
        </p:txBody>
      </p:sp>
      <p:sp>
        <p:nvSpPr>
          <p:cNvPr id="13" name="Line 1030"/>
          <p:cNvSpPr>
            <a:spLocks noChangeShapeType="1"/>
          </p:cNvSpPr>
          <p:nvPr/>
        </p:nvSpPr>
        <p:spPr bwMode="auto">
          <a:xfrm flipH="1">
            <a:off x="5076056" y="4437112"/>
            <a:ext cx="72008" cy="100811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Line 1031"/>
          <p:cNvSpPr>
            <a:spLocks noChangeShapeType="1"/>
          </p:cNvSpPr>
          <p:nvPr/>
        </p:nvSpPr>
        <p:spPr bwMode="auto">
          <a:xfrm flipH="1">
            <a:off x="4499992" y="4437112"/>
            <a:ext cx="288032" cy="108012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5" name="Text Box 1032"/>
          <p:cNvSpPr txBox="1">
            <a:spLocks noChangeArrowheads="1"/>
          </p:cNvSpPr>
          <p:nvPr/>
        </p:nvSpPr>
        <p:spPr bwMode="auto">
          <a:xfrm>
            <a:off x="4932040" y="5589240"/>
            <a:ext cx="3866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de-DE" dirty="0" err="1" smtClean="0"/>
              <a:t>Ni</a:t>
            </a:r>
            <a:endParaRPr lang="de-DE" dirty="0"/>
          </a:p>
        </p:txBody>
      </p:sp>
      <p:sp>
        <p:nvSpPr>
          <p:cNvPr id="16" name="Text Box 1033"/>
          <p:cNvSpPr txBox="1">
            <a:spLocks noChangeArrowheads="1"/>
          </p:cNvSpPr>
          <p:nvPr/>
        </p:nvSpPr>
        <p:spPr bwMode="auto">
          <a:xfrm>
            <a:off x="4283968" y="5661248"/>
            <a:ext cx="40107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S</a:t>
            </a:r>
            <a:r>
              <a:rPr lang="de-DE" dirty="0" smtClean="0"/>
              <a:t>a</a:t>
            </a:r>
            <a:endParaRPr lang="de-DE" dirty="0"/>
          </a:p>
        </p:txBody>
      </p:sp>
      <p:sp>
        <p:nvSpPr>
          <p:cNvPr id="17" name="Line 1028"/>
          <p:cNvSpPr>
            <a:spLocks noChangeShapeType="1"/>
          </p:cNvSpPr>
          <p:nvPr/>
        </p:nvSpPr>
        <p:spPr bwMode="auto">
          <a:xfrm flipH="1">
            <a:off x="5508104" y="4149080"/>
            <a:ext cx="0" cy="86409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8" name="Text Box 1029"/>
          <p:cNvSpPr txBox="1">
            <a:spLocks noChangeArrowheads="1"/>
          </p:cNvSpPr>
          <p:nvPr/>
        </p:nvSpPr>
        <p:spPr bwMode="auto">
          <a:xfrm>
            <a:off x="5292080" y="5085184"/>
            <a:ext cx="559769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 err="1" smtClean="0"/>
              <a:t>Dha</a:t>
            </a:r>
            <a:endParaRPr lang="de-DE" dirty="0"/>
          </a:p>
        </p:txBody>
      </p:sp>
      <p:cxnSp>
        <p:nvCxnSpPr>
          <p:cNvPr id="19" name="Gerade Verbindung 18"/>
          <p:cNvCxnSpPr/>
          <p:nvPr/>
        </p:nvCxnSpPr>
        <p:spPr>
          <a:xfrm>
            <a:off x="7092280" y="1340768"/>
            <a:ext cx="576064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6516216" y="1844824"/>
            <a:ext cx="504056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6012160" y="2420888"/>
            <a:ext cx="504056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>
            <a:off x="5724128" y="2636912"/>
            <a:ext cx="504056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4932040" y="3429000"/>
            <a:ext cx="504056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>
            <a:off x="4499992" y="3717032"/>
            <a:ext cx="576064" cy="57606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4355976" y="3933056"/>
            <a:ext cx="504056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/>
        </p:nvCxnSpPr>
        <p:spPr>
          <a:xfrm>
            <a:off x="5292080" y="3068960"/>
            <a:ext cx="504056" cy="50405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itarbünde-Gegenüberstellu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221" y="1340768"/>
            <a:ext cx="8509792" cy="424847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47664" y="548680"/>
            <a:ext cx="295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unterschiedliche Abstände!</a:t>
            </a:r>
            <a:endParaRPr lang="de-D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187624" y="1916832"/>
            <a:ext cx="6538521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Vielfalt der Musik in Indien: „Embryos Reise“ (1968)</a:t>
            </a:r>
          </a:p>
          <a:p>
            <a:endParaRPr lang="de-DE" dirty="0" smtClean="0"/>
          </a:p>
          <a:p>
            <a:r>
              <a:rPr lang="de-DE" dirty="0" smtClean="0"/>
              <a:t>East </a:t>
            </a:r>
            <a:r>
              <a:rPr lang="de-DE" dirty="0" err="1" smtClean="0"/>
              <a:t>goes</a:t>
            </a:r>
            <a:r>
              <a:rPr lang="de-DE" dirty="0" smtClean="0"/>
              <a:t> West: </a:t>
            </a:r>
            <a:r>
              <a:rPr lang="de-DE" dirty="0" err="1" smtClean="0"/>
              <a:t>Ravi</a:t>
            </a:r>
            <a:r>
              <a:rPr lang="de-DE" dirty="0" smtClean="0"/>
              <a:t> Shankar etabliert die „klassische Musik“ (2012)</a:t>
            </a:r>
          </a:p>
          <a:p>
            <a:endParaRPr lang="de-DE" dirty="0" smtClean="0"/>
          </a:p>
          <a:p>
            <a:r>
              <a:rPr lang="de-DE" dirty="0" smtClean="0"/>
              <a:t>„Klassik“ heute: Analyse eines Corona-Konzert des BBC (2020)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59632" y="1268760"/>
            <a:ext cx="330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Erkundungen (drei Kleingruppen)</a:t>
            </a:r>
            <a:endParaRPr lang="de-DE" dirty="0"/>
          </a:p>
        </p:txBody>
      </p:sp>
      <p:sp>
        <p:nvSpPr>
          <p:cNvPr id="6" name="Pfeil nach unten 5"/>
          <p:cNvSpPr/>
          <p:nvPr/>
        </p:nvSpPr>
        <p:spPr>
          <a:xfrm>
            <a:off x="3275856" y="3789040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059832" y="4437112"/>
            <a:ext cx="96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Berichte</a:t>
            </a:r>
            <a:endParaRPr lang="de-D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itarbünde-Ausschnit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980728"/>
            <a:ext cx="5530458" cy="5183882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>
            <a:off x="2771800" y="2852936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/>
          <p:cNvCxnSpPr/>
          <p:nvPr/>
        </p:nvCxnSpPr>
        <p:spPr>
          <a:xfrm>
            <a:off x="4932040" y="2852936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3203848" y="2996952"/>
            <a:ext cx="504056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4355976" y="2996952"/>
            <a:ext cx="504056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2267744" y="3068960"/>
            <a:ext cx="432048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3779912" y="3068960"/>
            <a:ext cx="432048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1547664" y="548680"/>
            <a:ext cx="2957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… unterschiedliche Abstände!</a:t>
            </a:r>
            <a:endParaRPr lang="de-DE" dirty="0"/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5004048" y="5301208"/>
            <a:ext cx="504056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275856" y="5157192"/>
            <a:ext cx="504056" cy="0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2699792" y="5301208"/>
            <a:ext cx="432048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3923928" y="5301208"/>
            <a:ext cx="432048" cy="0"/>
          </a:xfrm>
          <a:prstGeom prst="straightConnector1">
            <a:avLst/>
          </a:prstGeom>
          <a:ln w="28575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>
            <a:off x="2195736" y="4941168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572000" y="5013176"/>
            <a:ext cx="36004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835696" y="6237312"/>
            <a:ext cx="540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Die Position der Stege/Bünde kann verschoben werden.</a:t>
            </a:r>
            <a:endParaRPr lang="de-DE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Group 2"/>
          <p:cNvGraphicFramePr>
            <a:graphicFrameLocks noGrp="1"/>
          </p:cNvGraphicFramePr>
          <p:nvPr/>
        </p:nvGraphicFramePr>
        <p:xfrm>
          <a:off x="1043608" y="1484784"/>
          <a:ext cx="6248400" cy="2133601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762000"/>
                <a:gridCol w="762000"/>
                <a:gridCol w="914400"/>
                <a:gridCol w="838200"/>
                <a:gridCol w="685800"/>
              </a:tblGrid>
              <a:tr h="769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Pa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Dha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`Sa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`S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3048" name="Text Box 40"/>
          <p:cNvSpPr txBox="1">
            <a:spLocks noChangeArrowheads="1"/>
          </p:cNvSpPr>
          <p:nvPr/>
        </p:nvSpPr>
        <p:spPr bwMode="auto">
          <a:xfrm>
            <a:off x="1475656" y="692696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„pure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Shuddha-Svaras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Group 2"/>
          <p:cNvGraphicFramePr>
            <a:graphicFrameLocks noGrp="1"/>
          </p:cNvGraphicFramePr>
          <p:nvPr/>
        </p:nvGraphicFramePr>
        <p:xfrm>
          <a:off x="1043608" y="1484784"/>
          <a:ext cx="6248400" cy="3352801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762000"/>
                <a:gridCol w="762000"/>
                <a:gridCol w="914400"/>
                <a:gridCol w="838200"/>
                <a:gridCol w="685800"/>
              </a:tblGrid>
              <a:tr h="769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Pa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Dha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`Sa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`S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c#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sp>
        <p:nvSpPr>
          <p:cNvPr id="5" name="Textfeld 4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Group 2"/>
          <p:cNvGraphicFramePr>
            <a:graphicFrameLocks noGrp="1"/>
          </p:cNvGraphicFramePr>
          <p:nvPr/>
        </p:nvGraphicFramePr>
        <p:xfrm>
          <a:off x="1043608" y="1484784"/>
          <a:ext cx="6248400" cy="3352801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762000"/>
                <a:gridCol w="762000"/>
                <a:gridCol w="914400"/>
                <a:gridCol w="838200"/>
                <a:gridCol w="685800"/>
              </a:tblGrid>
              <a:tr h="769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Pa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Dha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`Sa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`S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c#</a:t>
                      </a: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g#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115616" y="5301208"/>
            <a:ext cx="6244017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/>
              <a:t>c – </a:t>
            </a:r>
            <a:r>
              <a:rPr lang="de-DE" sz="2400" dirty="0" err="1" smtClean="0"/>
              <a:t>c#</a:t>
            </a:r>
            <a:r>
              <a:rPr lang="de-DE" sz="2400" dirty="0" smtClean="0"/>
              <a:t> - d – d# - e – f –   f# -  g – g# - a – a# - h – c</a:t>
            </a:r>
          </a:p>
          <a:p>
            <a:r>
              <a:rPr lang="de-DE" sz="2400" dirty="0" smtClean="0"/>
              <a:t>S – r  – R –  g – G – M – m – P – d –  D – n –  N - S</a:t>
            </a:r>
            <a:endParaRPr lang="de-DE" sz="2400" dirty="0"/>
          </a:p>
        </p:txBody>
      </p:sp>
      <p:sp>
        <p:nvSpPr>
          <p:cNvPr id="5" name="Pfeil nach unten 4"/>
          <p:cNvSpPr/>
          <p:nvPr/>
        </p:nvSpPr>
        <p:spPr>
          <a:xfrm>
            <a:off x="3923928" y="4941168"/>
            <a:ext cx="216024" cy="288032"/>
          </a:xfrm>
          <a:prstGeom prst="downArrow">
            <a:avLst/>
          </a:prstGeom>
          <a:solidFill>
            <a:srgbClr val="19B74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pic>
        <p:nvPicPr>
          <p:cNvPr id="5" name="Grafik 4" descr="12er-Tonvorrat-Jun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7" y="1124958"/>
            <a:ext cx="6138957" cy="446428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211960" y="2420888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283968" y="2996952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283968" y="4293096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211960" y="4869160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3491880" y="2636912"/>
            <a:ext cx="4363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9/8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4644008" y="5661248"/>
            <a:ext cx="25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Kleine Buchstaben für die Varianten!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283968" y="3789040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pic>
        <p:nvPicPr>
          <p:cNvPr id="5" name="Grafik 4" descr="12er-Tonvorrat-Jun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7" y="1124958"/>
            <a:ext cx="6138957" cy="446428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491880" y="2636912"/>
            <a:ext cx="4363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9/8</a:t>
            </a:r>
            <a:endParaRPr lang="de-DE" sz="1400" dirty="0"/>
          </a:p>
        </p:txBody>
      </p:sp>
      <p:sp>
        <p:nvSpPr>
          <p:cNvPr id="12" name="Ellipse 11"/>
          <p:cNvSpPr/>
          <p:nvPr/>
        </p:nvSpPr>
        <p:spPr>
          <a:xfrm>
            <a:off x="3491880" y="206084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491880" y="256490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3491880" y="342900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3491880" y="393305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19958399">
            <a:off x="1631845" y="1906804"/>
            <a:ext cx="129971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Pythagoras!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19872" y="4797152"/>
            <a:ext cx="5277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16/9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pic>
        <p:nvPicPr>
          <p:cNvPr id="5" name="Grafik 4" descr="12er-Tonvorrat-Jun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7" y="1124958"/>
            <a:ext cx="6138957" cy="446428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491880" y="2636912"/>
            <a:ext cx="4363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9/8</a:t>
            </a:r>
            <a:endParaRPr lang="de-DE" sz="1400" dirty="0"/>
          </a:p>
        </p:txBody>
      </p:sp>
      <p:sp>
        <p:nvSpPr>
          <p:cNvPr id="12" name="Ellipse 11"/>
          <p:cNvSpPr/>
          <p:nvPr/>
        </p:nvSpPr>
        <p:spPr>
          <a:xfrm>
            <a:off x="3491880" y="206084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491880" y="256490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3491880" y="342900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3491880" y="393305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19958399">
            <a:off x="1565483" y="1906804"/>
            <a:ext cx="143244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„Reine Skala“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491880" y="3140968"/>
            <a:ext cx="432048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1691680" y="5949280"/>
            <a:ext cx="514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B050"/>
                </a:solidFill>
              </a:rPr>
              <a:t>Grün: zusätzlich aus der Obertonreihe entnommen.</a:t>
            </a:r>
            <a:endParaRPr lang="de-DE" b="1" dirty="0">
              <a:solidFill>
                <a:srgbClr val="00B05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7380312" y="3212976"/>
            <a:ext cx="733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00B050"/>
                </a:solidFill>
              </a:rPr>
              <a:t>Gr</a:t>
            </a:r>
            <a:r>
              <a:rPr lang="de-DE" sz="1400" b="1" dirty="0" smtClean="0">
                <a:solidFill>
                  <a:srgbClr val="00B050"/>
                </a:solidFill>
              </a:rPr>
              <a:t>. Terz</a:t>
            </a:r>
            <a:endParaRPr lang="de-DE" sz="1400" b="1" dirty="0">
              <a:solidFill>
                <a:srgbClr val="00B05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524328" y="4509120"/>
            <a:ext cx="751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00B050"/>
                </a:solidFill>
              </a:rPr>
              <a:t>Gr</a:t>
            </a:r>
            <a:r>
              <a:rPr lang="de-DE" sz="1400" b="1" dirty="0" smtClean="0">
                <a:solidFill>
                  <a:srgbClr val="00B050"/>
                </a:solidFill>
              </a:rPr>
              <a:t>. Sext</a:t>
            </a:r>
            <a:endParaRPr lang="de-DE" sz="1400" b="1" dirty="0">
              <a:solidFill>
                <a:srgbClr val="00B05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452320" y="5085184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00B050"/>
                </a:solidFill>
              </a:rPr>
              <a:t>Oct</a:t>
            </a:r>
            <a:r>
              <a:rPr lang="de-DE" sz="1400" b="1" dirty="0" smtClean="0">
                <a:solidFill>
                  <a:srgbClr val="00B050"/>
                </a:solidFill>
              </a:rPr>
              <a:t> – 16/15</a:t>
            </a:r>
            <a:endParaRPr lang="de-DE" sz="1400" b="1" dirty="0">
              <a:solidFill>
                <a:srgbClr val="00B05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419872" y="4797152"/>
            <a:ext cx="5277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16/9</a:t>
            </a:r>
            <a:endParaRPr lang="de-DE" sz="1400" dirty="0"/>
          </a:p>
        </p:txBody>
      </p:sp>
      <p:sp>
        <p:nvSpPr>
          <p:cNvPr id="24" name="Ellipse 23"/>
          <p:cNvSpPr/>
          <p:nvPr/>
        </p:nvSpPr>
        <p:spPr>
          <a:xfrm>
            <a:off x="3491880" y="4509120"/>
            <a:ext cx="432048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3419872" y="5085184"/>
            <a:ext cx="432048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pic>
        <p:nvPicPr>
          <p:cNvPr id="5" name="Grafik 4" descr="12er-Tonvorrat-Juni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7" y="1124958"/>
            <a:ext cx="6138957" cy="446428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491880" y="2636912"/>
            <a:ext cx="4363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9/8</a:t>
            </a:r>
            <a:endParaRPr lang="de-DE" sz="1400" dirty="0"/>
          </a:p>
        </p:txBody>
      </p:sp>
      <p:sp>
        <p:nvSpPr>
          <p:cNvPr id="12" name="Ellipse 11"/>
          <p:cNvSpPr/>
          <p:nvPr/>
        </p:nvSpPr>
        <p:spPr>
          <a:xfrm>
            <a:off x="3491880" y="206084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3491880" y="2564904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3491880" y="342900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3491880" y="393305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 rot="19958399">
            <a:off x="1565483" y="1906804"/>
            <a:ext cx="143244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„Reine Skala“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491880" y="3140968"/>
            <a:ext cx="432048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links 19"/>
          <p:cNvSpPr/>
          <p:nvPr/>
        </p:nvSpPr>
        <p:spPr>
          <a:xfrm>
            <a:off x="7092280" y="2348880"/>
            <a:ext cx="1224136" cy="36004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solidFill>
                  <a:schemeClr val="tx1"/>
                </a:solidFill>
              </a:rPr>
              <a:t>Limma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19" name="Pfeil nach links 18"/>
          <p:cNvSpPr/>
          <p:nvPr/>
        </p:nvSpPr>
        <p:spPr>
          <a:xfrm>
            <a:off x="7236296" y="3645024"/>
            <a:ext cx="1224136" cy="36004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smtClean="0">
                <a:solidFill>
                  <a:schemeClr val="tx1"/>
                </a:solidFill>
              </a:rPr>
              <a:t>5/4 +  GT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1" name="Pfeil nach links 20"/>
          <p:cNvSpPr/>
          <p:nvPr/>
        </p:nvSpPr>
        <p:spPr>
          <a:xfrm>
            <a:off x="7236296" y="4221088"/>
            <a:ext cx="1224136" cy="36004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smtClean="0">
                <a:solidFill>
                  <a:schemeClr val="tx1"/>
                </a:solidFill>
              </a:rPr>
              <a:t>2/1 – 2 GT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2" name="Pfeil nach links 21"/>
          <p:cNvSpPr/>
          <p:nvPr/>
        </p:nvSpPr>
        <p:spPr>
          <a:xfrm>
            <a:off x="7380312" y="4797152"/>
            <a:ext cx="1512168" cy="36004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err="1" smtClean="0">
                <a:solidFill>
                  <a:schemeClr val="tx1"/>
                </a:solidFill>
              </a:rPr>
              <a:t>Oct</a:t>
            </a:r>
            <a:r>
              <a:rPr lang="de-DE" sz="1600" b="1" dirty="0" smtClean="0">
                <a:solidFill>
                  <a:schemeClr val="tx1"/>
                </a:solidFill>
              </a:rPr>
              <a:t> – 19/18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3" name="Pfeil nach links 22"/>
          <p:cNvSpPr/>
          <p:nvPr/>
        </p:nvSpPr>
        <p:spPr>
          <a:xfrm>
            <a:off x="7164288" y="2924944"/>
            <a:ext cx="1224136" cy="36004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 smtClean="0">
                <a:solidFill>
                  <a:schemeClr val="tx1"/>
                </a:solidFill>
              </a:rPr>
              <a:t>GT + Li</a:t>
            </a:r>
            <a:endParaRPr lang="de-DE" sz="1600" b="1" dirty="0">
              <a:solidFill>
                <a:schemeClr val="tx1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907704" y="6093296"/>
            <a:ext cx="5685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GT</a:t>
            </a:r>
            <a:r>
              <a:rPr lang="de-DE" dirty="0" smtClean="0"/>
              <a:t> = 9:8 </a:t>
            </a:r>
            <a:r>
              <a:rPr lang="de-DE" dirty="0" err="1" smtClean="0"/>
              <a:t>Pyth</a:t>
            </a:r>
            <a:r>
              <a:rPr lang="de-DE" dirty="0" smtClean="0"/>
              <a:t>. Ganzton – </a:t>
            </a:r>
            <a:r>
              <a:rPr lang="de-DE" b="1" dirty="0" smtClean="0"/>
              <a:t>Li</a:t>
            </a:r>
            <a:r>
              <a:rPr lang="de-DE" dirty="0" smtClean="0"/>
              <a:t> = </a:t>
            </a:r>
            <a:r>
              <a:rPr lang="de-DE" dirty="0" err="1" smtClean="0"/>
              <a:t>Limma</a:t>
            </a:r>
            <a:r>
              <a:rPr lang="de-DE" dirty="0" smtClean="0"/>
              <a:t> = Quarte minus 2 </a:t>
            </a:r>
            <a:r>
              <a:rPr lang="de-DE" dirty="0" err="1" smtClean="0"/>
              <a:t>GT‘s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3419872" y="4797152"/>
            <a:ext cx="5277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16/9</a:t>
            </a:r>
            <a:endParaRPr lang="de-DE" sz="1400" dirty="0"/>
          </a:p>
        </p:txBody>
      </p:sp>
      <p:sp>
        <p:nvSpPr>
          <p:cNvPr id="26" name="Ellipse 25"/>
          <p:cNvSpPr/>
          <p:nvPr/>
        </p:nvSpPr>
        <p:spPr>
          <a:xfrm>
            <a:off x="3491880" y="4509120"/>
            <a:ext cx="432048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3419872" y="5085184"/>
            <a:ext cx="432048" cy="36004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43608" y="1268760"/>
            <a:ext cx="724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Zwischenbemerkung: wie rekonstruiert man komplizierte Verhältniszahlen?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187624" y="1988840"/>
            <a:ext cx="550125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/>
              <a:t>Fall 1: einfache Zahlen entnimmt man der Obertonreihe</a:t>
            </a:r>
          </a:p>
          <a:p>
            <a:endParaRPr lang="de-DE" dirty="0" smtClean="0"/>
          </a:p>
          <a:p>
            <a:r>
              <a:rPr lang="de-DE" dirty="0" smtClean="0"/>
              <a:t>5:3   … große Sext zwischen e‘ und g</a:t>
            </a:r>
          </a:p>
          <a:p>
            <a:endParaRPr lang="de-DE" dirty="0" smtClean="0"/>
          </a:p>
          <a:p>
            <a:r>
              <a:rPr lang="de-DE" dirty="0" smtClean="0"/>
              <a:t>15:8 … große Septime zwischen h“ und c“</a:t>
            </a:r>
          </a:p>
          <a:p>
            <a:endParaRPr lang="de-DE" dirty="0" smtClean="0"/>
          </a:p>
          <a:p>
            <a:r>
              <a:rPr lang="de-DE" dirty="0" smtClean="0"/>
              <a:t>16:9 … ist die kleine Septime zwischen c³ und d“</a:t>
            </a:r>
            <a:endParaRPr lang="de-DE" dirty="0"/>
          </a:p>
        </p:txBody>
      </p:sp>
      <p:pic>
        <p:nvPicPr>
          <p:cNvPr id="5" name="Grafik 4" descr="NB-Obertonreihe-zah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09120"/>
            <a:ext cx="9144000" cy="1419225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0"/>
          <p:cNvSpPr txBox="1">
            <a:spLocks noChangeArrowheads="1"/>
          </p:cNvSpPr>
          <p:nvPr/>
        </p:nvSpPr>
        <p:spPr bwMode="auto">
          <a:xfrm>
            <a:off x="1547664" y="404664"/>
            <a:ext cx="5928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b="1" dirty="0" smtClean="0"/>
              <a:t>Erweiterung durch „</a:t>
            </a:r>
            <a:r>
              <a:rPr lang="de-DE" b="1" dirty="0" err="1" smtClean="0"/>
              <a:t>altered</a:t>
            </a:r>
            <a:r>
              <a:rPr lang="de-DE" b="1" dirty="0" smtClean="0"/>
              <a:t> </a:t>
            </a:r>
            <a:r>
              <a:rPr lang="de-DE" b="1" dirty="0" err="1" smtClean="0"/>
              <a:t>notes</a:t>
            </a:r>
            <a:r>
              <a:rPr lang="de-DE" b="1" dirty="0" smtClean="0"/>
              <a:t>“ (</a:t>
            </a:r>
            <a:r>
              <a:rPr lang="de-DE" b="1" dirty="0" err="1" smtClean="0"/>
              <a:t>Vikrita-Svaras</a:t>
            </a:r>
            <a:r>
              <a:rPr lang="de-DE" b="1" dirty="0" smtClean="0"/>
              <a:t>)</a:t>
            </a:r>
            <a:endParaRPr lang="de-DE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043608" y="1268760"/>
            <a:ext cx="724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Zwischenbemerkung: wie rekonstruiert man komplizierte Verhältniszahlen?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187625" y="1988840"/>
            <a:ext cx="6264695" cy="36933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smtClean="0"/>
              <a:t>Fall 2: größere Zahlen nach 2er- und 3er-Potenzen aufschlüsseln und eventuell  „reine Intervalle“ hinzuziehen</a:t>
            </a:r>
          </a:p>
          <a:p>
            <a:endParaRPr lang="de-DE" b="1" dirty="0" smtClean="0"/>
          </a:p>
          <a:p>
            <a:pPr marL="4754563" indent="-4754563"/>
            <a:r>
              <a:rPr lang="de-DE" dirty="0" smtClean="0"/>
              <a:t>32:27  … 32 = 8x4 und 27 = 3x9,  32:27 = 4/3 x 8/9 = „Quart minus Ganzton“</a:t>
            </a:r>
          </a:p>
          <a:p>
            <a:endParaRPr lang="de-DE" dirty="0" smtClean="0"/>
          </a:p>
          <a:p>
            <a:pPr marL="4754563" indent="-4754563"/>
            <a:r>
              <a:rPr lang="de-DE" dirty="0" smtClean="0"/>
              <a:t>45:32  … 45 = 9x5 und 32 = 8x4, 45:32 = 9/8 x 5/4 = „</a:t>
            </a:r>
            <a:r>
              <a:rPr lang="de-DE" dirty="0" err="1" smtClean="0"/>
              <a:t>gr.Terz</a:t>
            </a:r>
            <a:r>
              <a:rPr lang="de-DE" dirty="0" smtClean="0"/>
              <a:t> plus Ganzton“</a:t>
            </a:r>
          </a:p>
          <a:p>
            <a:endParaRPr lang="de-DE" dirty="0" smtClean="0"/>
          </a:p>
          <a:p>
            <a:pPr marL="1528763" indent="-1528763"/>
            <a:r>
              <a:rPr lang="de-DE" dirty="0" smtClean="0"/>
              <a:t>128:81 … 128 = 8x8x2 und 81 = 9x9, 128:81 = 2/1 x (8/9 x 8/9)  = 2 : (9/8 x 9(8) = „Oktave minus 2 Ganztöne“</a:t>
            </a:r>
          </a:p>
          <a:p>
            <a:endParaRPr lang="de-DE" dirty="0" smtClean="0"/>
          </a:p>
        </p:txBody>
      </p:sp>
      <p:sp>
        <p:nvSpPr>
          <p:cNvPr id="5" name="Textfeld 4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G1-embryos_reis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19200" y="685800"/>
            <a:ext cx="67056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476672"/>
            <a:ext cx="7128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Das Gesamtsystem:</a:t>
            </a:r>
          </a:p>
          <a:p>
            <a:endParaRPr lang="de-DE" dirty="0" smtClean="0"/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OM (Grundton) – Philosophie „die Welt ist Klang“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Pythagoreischer </a:t>
            </a:r>
            <a:r>
              <a:rPr lang="de-DE" dirty="0" err="1" smtClean="0"/>
              <a:t>Konsonanzrahmen</a:t>
            </a:r>
            <a:r>
              <a:rPr lang="de-DE" dirty="0" smtClean="0"/>
              <a:t>: Sa – (M) – </a:t>
            </a:r>
            <a:r>
              <a:rPr lang="de-DE" dirty="0" err="1" smtClean="0"/>
              <a:t>Pa</a:t>
            </a:r>
            <a:r>
              <a:rPr lang="de-DE" dirty="0" smtClean="0"/>
              <a:t> - Sa 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7 „pure </a:t>
            </a:r>
            <a:r>
              <a:rPr lang="de-DE" dirty="0" err="1" smtClean="0"/>
              <a:t>notes</a:t>
            </a:r>
            <a:r>
              <a:rPr lang="de-DE" dirty="0" smtClean="0"/>
              <a:t>“ (Diatonik – „Solmisationsbezeichnungen“), Grundton frei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12 pure + „</a:t>
            </a:r>
            <a:r>
              <a:rPr lang="de-DE" dirty="0" err="1" smtClean="0"/>
              <a:t>altered</a:t>
            </a:r>
            <a:r>
              <a:rPr lang="de-DE" dirty="0" smtClean="0"/>
              <a:t> </a:t>
            </a:r>
            <a:r>
              <a:rPr lang="de-DE" dirty="0" err="1" smtClean="0"/>
              <a:t>notes</a:t>
            </a:r>
            <a:r>
              <a:rPr lang="de-DE" dirty="0" smtClean="0"/>
              <a:t>“: die 10 „Modalleitern“ (</a:t>
            </a:r>
            <a:r>
              <a:rPr lang="de-DE" dirty="0" err="1" smtClean="0"/>
              <a:t>Thatas</a:t>
            </a:r>
            <a:r>
              <a:rPr lang="de-DE" dirty="0" smtClean="0"/>
              <a:t>) zu je 7 Tönen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22 </a:t>
            </a:r>
            <a:r>
              <a:rPr lang="de-DE" dirty="0" err="1" smtClean="0"/>
              <a:t>shrutis</a:t>
            </a:r>
            <a:r>
              <a:rPr lang="de-DE" dirty="0" smtClean="0"/>
              <a:t>: die Verzierung/Artikulation in der Praxis</a:t>
            </a:r>
            <a:endParaRPr lang="de-DE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80928"/>
            <a:ext cx="770731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476672"/>
            <a:ext cx="7128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Gesamtsystem:</a:t>
            </a:r>
          </a:p>
          <a:p>
            <a:endParaRPr lang="de-DE" dirty="0" smtClean="0"/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OM (Grundton) – Philosophie „die Welt ist Klang“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err="1" smtClean="0"/>
              <a:t>Konsonanzrahmen</a:t>
            </a:r>
            <a:r>
              <a:rPr lang="de-DE" dirty="0" smtClean="0"/>
              <a:t>: Sa – (M) – </a:t>
            </a:r>
            <a:r>
              <a:rPr lang="de-DE" dirty="0" err="1" smtClean="0"/>
              <a:t>Pa</a:t>
            </a:r>
            <a:r>
              <a:rPr lang="de-DE" dirty="0" smtClean="0"/>
              <a:t> - Sa  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7 „pure </a:t>
            </a:r>
            <a:r>
              <a:rPr lang="de-DE" dirty="0" err="1" smtClean="0"/>
              <a:t>notes</a:t>
            </a:r>
            <a:r>
              <a:rPr lang="de-DE" dirty="0" smtClean="0"/>
              <a:t>“ (Diatonik – „</a:t>
            </a:r>
            <a:r>
              <a:rPr lang="de-DE" dirty="0" err="1" smtClean="0"/>
              <a:t>Somisationsbezeichnungen</a:t>
            </a:r>
            <a:r>
              <a:rPr lang="de-DE" dirty="0" smtClean="0"/>
              <a:t>“)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12 pure + </a:t>
            </a:r>
            <a:r>
              <a:rPr lang="de-DE" dirty="0" err="1" smtClean="0"/>
              <a:t>altered</a:t>
            </a:r>
            <a:r>
              <a:rPr lang="de-DE" dirty="0" smtClean="0"/>
              <a:t> </a:t>
            </a:r>
            <a:r>
              <a:rPr lang="de-DE" dirty="0" err="1" smtClean="0"/>
              <a:t>notes</a:t>
            </a:r>
            <a:r>
              <a:rPr lang="de-DE" dirty="0" smtClean="0"/>
              <a:t> … die 10 Modalleitern (</a:t>
            </a:r>
            <a:r>
              <a:rPr lang="de-DE" dirty="0" err="1" smtClean="0"/>
              <a:t>Thatas</a:t>
            </a:r>
            <a:r>
              <a:rPr lang="de-DE" dirty="0" smtClean="0"/>
              <a:t>) zu je 7 Tönen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de-DE" dirty="0" smtClean="0"/>
              <a:t>22 </a:t>
            </a:r>
            <a:r>
              <a:rPr lang="de-DE" dirty="0" err="1" smtClean="0"/>
              <a:t>shrutis</a:t>
            </a:r>
            <a:r>
              <a:rPr lang="de-DE" dirty="0" smtClean="0"/>
              <a:t> … die </a:t>
            </a:r>
            <a:r>
              <a:rPr lang="de-DE" dirty="0" err="1" smtClean="0"/>
              <a:t>Auszierung</a:t>
            </a:r>
            <a:r>
              <a:rPr lang="de-DE" dirty="0" smtClean="0"/>
              <a:t> in der Praxis</a:t>
            </a:r>
            <a:endParaRPr lang="de-DE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80928"/>
            <a:ext cx="770731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4355976" y="2852936"/>
            <a:ext cx="54213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OM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716016" y="386104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7452320" y="386104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1520" y="4437112"/>
            <a:ext cx="230425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Tonvorrat der Skalen: </a:t>
            </a:r>
            <a:r>
              <a:rPr lang="de-DE" sz="1400" b="1" dirty="0" err="1" smtClean="0">
                <a:solidFill>
                  <a:srgbClr val="FF0000"/>
                </a:solidFill>
              </a:rPr>
              <a:t>Thatas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79512" y="5517232"/>
            <a:ext cx="2232248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Tonvorrat der Praxis: </a:t>
            </a:r>
            <a:r>
              <a:rPr lang="de-DE" sz="1400" b="1" dirty="0" err="1" smtClean="0">
                <a:solidFill>
                  <a:srgbClr val="FF0000"/>
                </a:solidFill>
              </a:rPr>
              <a:t>Shruti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71600" y="3501008"/>
            <a:ext cx="1584176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FF0000"/>
                </a:solidFill>
              </a:rPr>
              <a:t>Die 7-tönige Skala</a:t>
            </a:r>
            <a:endParaRPr lang="de-DE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28625"/>
            <a:ext cx="6858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051720" y="198884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9712" y="306896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051720" y="3933056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979712" y="450912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979712" y="5373216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979712" y="2636912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979712" y="5805264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 rot="20457439">
            <a:off x="611560" y="692696"/>
            <a:ext cx="299582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„pure </a:t>
            </a:r>
            <a:r>
              <a:rPr lang="de-DE" dirty="0" err="1" smtClean="0"/>
              <a:t>notes</a:t>
            </a:r>
            <a:r>
              <a:rPr lang="de-DE" dirty="0" smtClean="0"/>
              <a:t>“ (</a:t>
            </a:r>
            <a:r>
              <a:rPr lang="de-DE" dirty="0" err="1" smtClean="0"/>
              <a:t>Shuddha-Svaras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28625"/>
            <a:ext cx="6858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051720" y="198884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9712" y="306896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051720" y="3933056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979712" y="450912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979712" y="5373216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979712" y="2636912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979712" y="5805264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 rot="20457439">
            <a:off x="549493" y="692696"/>
            <a:ext cx="311995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„</a:t>
            </a:r>
            <a:r>
              <a:rPr lang="de-DE" dirty="0" err="1" smtClean="0"/>
              <a:t>altered</a:t>
            </a:r>
            <a:r>
              <a:rPr lang="de-DE" dirty="0" smtClean="0"/>
              <a:t> </a:t>
            </a:r>
            <a:r>
              <a:rPr lang="de-DE" dirty="0" err="1" smtClean="0"/>
              <a:t>notes</a:t>
            </a:r>
            <a:r>
              <a:rPr lang="de-DE" dirty="0" smtClean="0"/>
              <a:t>“ (</a:t>
            </a:r>
            <a:r>
              <a:rPr lang="de-DE" dirty="0" err="1" smtClean="0"/>
              <a:t>Vikrita-Svaras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2051720" y="134076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979712" y="350100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979712" y="4149080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979712" y="494116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979712" y="2204864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28625"/>
            <a:ext cx="6858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051720" y="198884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979712" y="306896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051720" y="3933056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979712" y="4509120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979712" y="5373216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979712" y="2636912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1979712" y="5805264"/>
            <a:ext cx="648072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2051720" y="134076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1979712" y="350100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1979712" y="4149080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1979712" y="494116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1979712" y="2204864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>
            <a:off x="1259632" y="1628800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rechts 17"/>
          <p:cNvSpPr/>
          <p:nvPr/>
        </p:nvSpPr>
        <p:spPr>
          <a:xfrm>
            <a:off x="1115616" y="4293096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rechts 18"/>
          <p:cNvSpPr/>
          <p:nvPr/>
        </p:nvSpPr>
        <p:spPr>
          <a:xfrm>
            <a:off x="1115616" y="4725144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rechts 19"/>
          <p:cNvSpPr/>
          <p:nvPr/>
        </p:nvSpPr>
        <p:spPr>
          <a:xfrm>
            <a:off x="1115616" y="5157192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 nach rechts 20"/>
          <p:cNvSpPr/>
          <p:nvPr/>
        </p:nvSpPr>
        <p:spPr>
          <a:xfrm>
            <a:off x="1115616" y="5589240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 nach rechts 21"/>
          <p:cNvSpPr/>
          <p:nvPr/>
        </p:nvSpPr>
        <p:spPr>
          <a:xfrm>
            <a:off x="1187624" y="2420888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 nach rechts 22"/>
          <p:cNvSpPr/>
          <p:nvPr/>
        </p:nvSpPr>
        <p:spPr>
          <a:xfrm>
            <a:off x="1115616" y="2852936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/>
          <p:nvPr/>
        </p:nvSpPr>
        <p:spPr>
          <a:xfrm>
            <a:off x="1115616" y="3284984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/>
          <p:nvPr/>
        </p:nvSpPr>
        <p:spPr>
          <a:xfrm>
            <a:off x="1115616" y="3645024"/>
            <a:ext cx="2160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  <p:sp>
        <p:nvSpPr>
          <p:cNvPr id="27" name="Textfeld 26"/>
          <p:cNvSpPr txBox="1"/>
          <p:nvPr/>
        </p:nvSpPr>
        <p:spPr>
          <a:xfrm rot="20457439">
            <a:off x="755577" y="692696"/>
            <a:ext cx="2707793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„</a:t>
            </a:r>
            <a:r>
              <a:rPr lang="de-DE" dirty="0" err="1" smtClean="0"/>
              <a:t>MIkrointervalle</a:t>
            </a:r>
            <a:r>
              <a:rPr lang="de-DE" dirty="0" smtClean="0"/>
              <a:t> “ (</a:t>
            </a:r>
            <a:r>
              <a:rPr lang="de-DE" dirty="0" err="1" smtClean="0"/>
              <a:t>Shruti</a:t>
            </a:r>
            <a:r>
              <a:rPr lang="de-DE" dirty="0" smtClean="0"/>
              <a:t>)</a:t>
            </a:r>
            <a:endParaRPr lang="de-DE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95736" y="908720"/>
            <a:ext cx="358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Von  der Theorie zur Praxis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331640" y="2060848"/>
            <a:ext cx="460851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dirty="0" smtClean="0"/>
              <a:t>Tonvorrat mit Varianten (</a:t>
            </a:r>
            <a:r>
              <a:rPr lang="de-DE" dirty="0" err="1" smtClean="0"/>
              <a:t>Shruti</a:t>
            </a:r>
            <a:r>
              <a:rPr lang="de-DE" dirty="0" smtClean="0"/>
              <a:t>)</a:t>
            </a:r>
          </a:p>
          <a:p>
            <a:pPr algn="ctr">
              <a:lnSpc>
                <a:spcPct val="150000"/>
              </a:lnSpc>
            </a:pPr>
            <a:endParaRPr lang="de-DE" dirty="0" smtClean="0"/>
          </a:p>
          <a:p>
            <a:pPr algn="ctr">
              <a:lnSpc>
                <a:spcPct val="150000"/>
              </a:lnSpc>
            </a:pPr>
            <a:r>
              <a:rPr lang="de-DE" dirty="0" smtClean="0"/>
              <a:t>Tonvorrat mit „</a:t>
            </a:r>
            <a:r>
              <a:rPr lang="de-DE" dirty="0" err="1" smtClean="0"/>
              <a:t>altered</a:t>
            </a:r>
            <a:r>
              <a:rPr lang="de-DE" dirty="0" smtClean="0"/>
              <a:t> </a:t>
            </a:r>
            <a:r>
              <a:rPr lang="de-DE" dirty="0" err="1" smtClean="0"/>
              <a:t>notes</a:t>
            </a:r>
            <a:r>
              <a:rPr lang="de-DE" dirty="0" smtClean="0"/>
              <a:t>“ (</a:t>
            </a:r>
            <a:r>
              <a:rPr lang="de-DE" dirty="0" err="1" smtClean="0"/>
              <a:t>Vikrita-Svaras</a:t>
            </a:r>
            <a:r>
              <a:rPr lang="de-DE" dirty="0" smtClean="0"/>
              <a:t>)</a:t>
            </a:r>
          </a:p>
          <a:p>
            <a:pPr algn="ctr">
              <a:lnSpc>
                <a:spcPct val="150000"/>
              </a:lnSpc>
            </a:pPr>
            <a:endParaRPr lang="de-DE" dirty="0" smtClean="0"/>
          </a:p>
          <a:p>
            <a:pPr algn="ctr">
              <a:lnSpc>
                <a:spcPct val="150000"/>
              </a:lnSpc>
            </a:pPr>
            <a:r>
              <a:rPr lang="de-DE" dirty="0" smtClean="0"/>
              <a:t>Skalen aus diesem Tonvorrat (</a:t>
            </a:r>
            <a:r>
              <a:rPr lang="de-DE" dirty="0" err="1" smtClean="0"/>
              <a:t>Thatas</a:t>
            </a:r>
            <a:r>
              <a:rPr lang="de-DE" dirty="0" smtClean="0"/>
              <a:t>)</a:t>
            </a:r>
          </a:p>
          <a:p>
            <a:pPr algn="ctr">
              <a:lnSpc>
                <a:spcPct val="150000"/>
              </a:lnSpc>
            </a:pPr>
            <a:endParaRPr lang="de-DE" dirty="0" smtClean="0"/>
          </a:p>
          <a:p>
            <a:pPr algn="ctr">
              <a:lnSpc>
                <a:spcPct val="150000"/>
              </a:lnSpc>
            </a:pPr>
            <a:r>
              <a:rPr lang="de-DE" dirty="0" err="1" smtClean="0"/>
              <a:t>Ragas</a:t>
            </a:r>
            <a:endParaRPr lang="de-DE" dirty="0" smtClean="0"/>
          </a:p>
          <a:p>
            <a:pPr algn="ctr">
              <a:lnSpc>
                <a:spcPct val="150000"/>
              </a:lnSpc>
            </a:pPr>
            <a:endParaRPr lang="de-DE" dirty="0" smtClean="0"/>
          </a:p>
          <a:p>
            <a:pPr algn="ctr">
              <a:lnSpc>
                <a:spcPct val="150000"/>
              </a:lnSpc>
            </a:pPr>
            <a:r>
              <a:rPr lang="de-DE" dirty="0" smtClean="0"/>
              <a:t>Praxis der </a:t>
            </a:r>
            <a:r>
              <a:rPr lang="de-DE" dirty="0" err="1" smtClean="0"/>
              <a:t>Raga</a:t>
            </a:r>
            <a:r>
              <a:rPr lang="de-DE" dirty="0" smtClean="0"/>
              <a:t>-Vorführung</a:t>
            </a:r>
            <a:endParaRPr lang="de-DE" dirty="0"/>
          </a:p>
        </p:txBody>
      </p:sp>
      <p:sp>
        <p:nvSpPr>
          <p:cNvPr id="4" name="Pfeil nach unten 3"/>
          <p:cNvSpPr/>
          <p:nvPr/>
        </p:nvSpPr>
        <p:spPr>
          <a:xfrm>
            <a:off x="3347864" y="2636912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unten 4"/>
          <p:cNvSpPr/>
          <p:nvPr/>
        </p:nvSpPr>
        <p:spPr>
          <a:xfrm>
            <a:off x="3419872" y="3501008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Pfeil nach unten 5"/>
          <p:cNvSpPr/>
          <p:nvPr/>
        </p:nvSpPr>
        <p:spPr>
          <a:xfrm>
            <a:off x="3491880" y="4293096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3491880" y="5085184"/>
            <a:ext cx="21602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691680" y="3717032"/>
            <a:ext cx="4032448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 rot="19265992">
            <a:off x="447049" y="641880"/>
            <a:ext cx="1191352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Praxis</a:t>
            </a:r>
            <a:endParaRPr lang="de-DE" sz="3200" b="1" dirty="0"/>
          </a:p>
        </p:txBody>
      </p:sp>
      <p:sp>
        <p:nvSpPr>
          <p:cNvPr id="11" name="Textfeld 10"/>
          <p:cNvSpPr txBox="1"/>
          <p:nvPr/>
        </p:nvSpPr>
        <p:spPr>
          <a:xfrm rot="1459971">
            <a:off x="6786555" y="541540"/>
            <a:ext cx="1489510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3200" b="1" dirty="0" smtClean="0"/>
              <a:t>Theorie</a:t>
            </a:r>
            <a:endParaRPr lang="de-DE" sz="32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svaras-im-maqamplay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8534400" cy="3657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555776" y="5877272"/>
            <a:ext cx="4482189" cy="369332"/>
          </a:xfrm>
          <a:prstGeom prst="rect">
            <a:avLst/>
          </a:prstGeom>
          <a:noFill/>
          <a:ln>
            <a:solidFill>
              <a:srgbClr val="0E6625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Verstimmung der temperierten Tasten in Cent</a:t>
            </a:r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>
          <a:xfrm flipH="1" flipV="1">
            <a:off x="4211960" y="5157192"/>
            <a:ext cx="216024" cy="576064"/>
          </a:xfrm>
          <a:prstGeom prst="straightConnector1">
            <a:avLst/>
          </a:prstGeom>
          <a:ln w="38100">
            <a:solidFill>
              <a:srgbClr val="0E66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187624" y="692696"/>
            <a:ext cx="627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Realisierung der reinen indischen Skala (siehe auch </a:t>
            </a:r>
            <a:r>
              <a:rPr lang="de-DE" dirty="0" err="1" smtClean="0"/>
              <a:t>Exceltabelle</a:t>
            </a:r>
            <a:r>
              <a:rPr lang="de-DE" dirty="0" smtClean="0"/>
              <a:t>!)</a:t>
            </a:r>
            <a:endParaRPr lang="de-DE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10Grundtonleiter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4370"/>
            <a:ext cx="9144000" cy="618363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59632" y="260648"/>
            <a:ext cx="639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Skalen (</a:t>
            </a:r>
            <a:r>
              <a:rPr lang="de-DE" dirty="0" err="1" smtClean="0"/>
              <a:t>Thatas</a:t>
            </a:r>
            <a:r>
              <a:rPr lang="de-DE" dirty="0" smtClean="0"/>
              <a:t>) im 12er-System (aus den „pure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altered</a:t>
            </a:r>
            <a:r>
              <a:rPr lang="de-DE" dirty="0" smtClean="0"/>
              <a:t> Notes“)</a:t>
            </a:r>
            <a:endParaRPr lang="de-DE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verschiedenen „Grundskalen“ (</a:t>
            </a:r>
            <a:r>
              <a:rPr lang="de-DE" dirty="0" err="1" smtClean="0"/>
              <a:t>Thatas</a:t>
            </a:r>
            <a:r>
              <a:rPr lang="de-DE" dirty="0" smtClean="0"/>
              <a:t>) unter Verwendung der  7 Haupt- und 5 Nebentöne kann man sich als folgende „Wege“ vorstellen:</a:t>
            </a:r>
            <a:endParaRPr lang="de-DE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0960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verschiedenen „Grundskalen“ (</a:t>
            </a:r>
            <a:r>
              <a:rPr lang="de-DE" dirty="0" err="1" smtClean="0"/>
              <a:t>Thatas</a:t>
            </a:r>
            <a:r>
              <a:rPr lang="de-DE" dirty="0" smtClean="0"/>
              <a:t>) unter Verwendung der  7 Haupt- und 5 Nebentöne kann man sich als folgende „Wege“ vorstellen:</a:t>
            </a:r>
            <a:endParaRPr lang="de-DE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6096000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Gerade Verbindung 4"/>
          <p:cNvCxnSpPr/>
          <p:nvPr/>
        </p:nvCxnSpPr>
        <p:spPr>
          <a:xfrm flipV="1">
            <a:off x="1475656" y="3068960"/>
            <a:ext cx="648072" cy="5040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"/>
          <p:cNvCxnSpPr/>
          <p:nvPr/>
        </p:nvCxnSpPr>
        <p:spPr>
          <a:xfrm flipH="1" flipV="1">
            <a:off x="2339752" y="3140968"/>
            <a:ext cx="504056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V="1">
            <a:off x="3347864" y="3284984"/>
            <a:ext cx="36004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131840" y="3501008"/>
            <a:ext cx="216024" cy="720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3923928" y="3284984"/>
            <a:ext cx="576064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4716016" y="3140968"/>
            <a:ext cx="576064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 flipH="1" flipV="1">
            <a:off x="5508104" y="3140968"/>
            <a:ext cx="504056" cy="2160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/>
        </p:nvCxnSpPr>
        <p:spPr>
          <a:xfrm flipH="1">
            <a:off x="6300192" y="3429000"/>
            <a:ext cx="7920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1979712" y="1412776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i="1" dirty="0" err="1" smtClean="0">
                <a:solidFill>
                  <a:srgbClr val="FF0000"/>
                </a:solidFill>
              </a:rPr>
              <a:t>Bhairava</a:t>
            </a:r>
            <a:endParaRPr lang="de-DE" sz="1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G2-shankar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119188"/>
            <a:ext cx="6858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439025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1187624" y="404664"/>
            <a:ext cx="254140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… auf zum </a:t>
            </a:r>
            <a:r>
              <a:rPr lang="de-DE" dirty="0" err="1" smtClean="0"/>
              <a:t>Thata</a:t>
            </a:r>
            <a:r>
              <a:rPr lang="de-DE" dirty="0" smtClean="0"/>
              <a:t>-Puzzle!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788024" y="476672"/>
            <a:ext cx="2880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hlinkClick r:id="rId3"/>
              </a:rPr>
              <a:t>..</a:t>
            </a:r>
            <a:r>
              <a:rPr lang="de-DE" sz="1400" dirty="0" err="1" smtClean="0">
                <a:hlinkClick r:id="rId3"/>
              </a:rPr>
              <a:t>weltstimmung</a:t>
            </a:r>
            <a:r>
              <a:rPr lang="de-DE" sz="1400" dirty="0" smtClean="0">
                <a:hlinkClick r:id="rId3"/>
              </a:rPr>
              <a:t>/06Indien/quiz3.html</a:t>
            </a:r>
            <a:endParaRPr lang="de-DE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764704"/>
            <a:ext cx="279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Von der Skala zum </a:t>
            </a:r>
            <a:r>
              <a:rPr lang="de-DE" sz="2000" b="1" dirty="0" err="1" smtClean="0"/>
              <a:t>Raga</a:t>
            </a:r>
            <a:r>
              <a:rPr lang="de-DE" sz="2000" b="1" dirty="0" smtClean="0"/>
              <a:t>!</a:t>
            </a:r>
            <a:endParaRPr lang="de-DE" sz="20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331640" y="1772816"/>
            <a:ext cx="6840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„</a:t>
            </a:r>
            <a:r>
              <a:rPr lang="de-DE" dirty="0" err="1" smtClean="0"/>
              <a:t>Raga</a:t>
            </a:r>
            <a:r>
              <a:rPr lang="de-DE" dirty="0" smtClean="0"/>
              <a:t> ist…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eine </a:t>
            </a:r>
            <a:r>
              <a:rPr lang="de-DE" dirty="0" err="1" smtClean="0"/>
              <a:t>Tonskala</a:t>
            </a:r>
            <a:r>
              <a:rPr lang="de-DE" dirty="0" smtClean="0"/>
              <a:t> mit präzisen Intervallen,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bestimmte melodische und ornamentale Elemente und Spielvorschriften für bestimmte Töne,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zwei charakteristische Haupttöne: </a:t>
            </a:r>
            <a:r>
              <a:rPr lang="de-DE" dirty="0" err="1" smtClean="0"/>
              <a:t>Vadi</a:t>
            </a:r>
            <a:r>
              <a:rPr lang="de-DE" dirty="0" smtClean="0"/>
              <a:t> und </a:t>
            </a:r>
            <a:r>
              <a:rPr lang="de-DE" dirty="0" err="1" smtClean="0"/>
              <a:t>Samvadi</a:t>
            </a:r>
            <a:r>
              <a:rPr lang="de-DE" dirty="0" smtClean="0"/>
              <a:t> (= </a:t>
            </a:r>
            <a:r>
              <a:rPr lang="de-DE" dirty="0" err="1" smtClean="0"/>
              <a:t>Zieltöne</a:t>
            </a:r>
            <a:r>
              <a:rPr lang="de-DE" dirty="0" smtClean="0"/>
              <a:t> der Melodiefiguren),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 smtClean="0"/>
              <a:t>bestimmte Improvisationstechniken.“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403648" y="4221088"/>
            <a:ext cx="6768752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„Ziel ist es, ein bestimmtes „musikalisches Klima“ zu erzeugen und in den Hörer/innen einen spezifischen emotionalen Zustand auszulösen.</a:t>
            </a:r>
          </a:p>
          <a:p>
            <a:r>
              <a:rPr lang="de-DE" dirty="0" smtClean="0"/>
              <a:t>Die </a:t>
            </a:r>
            <a:r>
              <a:rPr lang="de-DE" dirty="0" err="1" smtClean="0"/>
              <a:t>Ragas</a:t>
            </a:r>
            <a:r>
              <a:rPr lang="de-DE" dirty="0" smtClean="0"/>
              <a:t> sind dabei bestimmten Tages- und/oder Jahreszeiten zugeordnet  (hierfür gibt es Gedichte, Bilder, Geschichten usw.).“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19672" y="587727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smtClean="0"/>
              <a:t>Alain </a:t>
            </a:r>
            <a:r>
              <a:rPr lang="de-DE" i="1" dirty="0" err="1" smtClean="0"/>
              <a:t>Danielou</a:t>
            </a:r>
            <a:r>
              <a:rPr lang="de-DE" i="1" dirty="0" smtClean="0"/>
              <a:t> 1975</a:t>
            </a:r>
            <a:endParaRPr lang="de-DE" i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764704"/>
            <a:ext cx="2915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Ein „klassisches Konzert“</a:t>
            </a:r>
            <a:endParaRPr lang="de-DE" sz="20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971600" y="4869160"/>
            <a:ext cx="7488832" cy="1477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u="sng" dirty="0" err="1" smtClean="0">
                <a:solidFill>
                  <a:schemeClr val="tx2"/>
                </a:solidFill>
              </a:rPr>
              <a:t>Anoushka</a:t>
            </a:r>
            <a:r>
              <a:rPr lang="en-US" sz="1600" u="sng" dirty="0" smtClean="0">
                <a:solidFill>
                  <a:schemeClr val="tx2"/>
                </a:solidFill>
              </a:rPr>
              <a:t> Shankar Live 2019 Set 1.mp4</a:t>
            </a:r>
            <a:r>
              <a:rPr lang="en-US" dirty="0" smtClean="0"/>
              <a:t>: 25 </a:t>
            </a:r>
            <a:r>
              <a:rPr lang="de-DE" dirty="0" smtClean="0"/>
              <a:t>Minuten</a:t>
            </a:r>
          </a:p>
          <a:p>
            <a:r>
              <a:rPr lang="de-DE" dirty="0" smtClean="0"/>
              <a:t> – moderne Variation des klassischen </a:t>
            </a:r>
            <a:r>
              <a:rPr lang="de-DE" dirty="0" err="1" smtClean="0"/>
              <a:t>Kriti</a:t>
            </a:r>
            <a:r>
              <a:rPr lang="de-DE" dirty="0" smtClean="0"/>
              <a:t>-Schemas (Intro und dreiteiliger Hauptteil, statt Sänger spielt eine Flöte, Rhythmus sowohl </a:t>
            </a:r>
            <a:r>
              <a:rPr lang="de-DE" dirty="0" err="1" smtClean="0"/>
              <a:t>nordind</a:t>
            </a:r>
            <a:r>
              <a:rPr lang="de-DE" dirty="0" smtClean="0"/>
              <a:t>. </a:t>
            </a:r>
            <a:r>
              <a:rPr lang="de-DE" dirty="0" err="1" smtClean="0"/>
              <a:t>Tabla</a:t>
            </a:r>
            <a:r>
              <a:rPr lang="de-DE" dirty="0" smtClean="0"/>
              <a:t> als auch </a:t>
            </a:r>
            <a:r>
              <a:rPr lang="de-DE" dirty="0" err="1" smtClean="0"/>
              <a:t>südind</a:t>
            </a:r>
            <a:r>
              <a:rPr lang="de-DE" dirty="0" smtClean="0"/>
              <a:t>. </a:t>
            </a:r>
            <a:r>
              <a:rPr lang="de-DE" dirty="0" err="1" smtClean="0"/>
              <a:t>Mridangam</a:t>
            </a:r>
            <a:r>
              <a:rPr lang="de-DE" dirty="0" smtClean="0"/>
              <a:t>. Als Gag noch ein Cello, das nach Noten spielt. </a:t>
            </a:r>
            <a:r>
              <a:rPr lang="de-DE" dirty="0" err="1" smtClean="0"/>
              <a:t>Bordun</a:t>
            </a:r>
            <a:r>
              <a:rPr lang="de-DE" dirty="0" smtClean="0"/>
              <a:t>: 2 </a:t>
            </a:r>
            <a:r>
              <a:rPr lang="de-DE" dirty="0" err="1" smtClean="0"/>
              <a:t>Tanpura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99593" y="1700808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- </a:t>
            </a:r>
            <a:r>
              <a:rPr lang="de-DE" dirty="0" err="1" smtClean="0"/>
              <a:t>Tanpura</a:t>
            </a:r>
            <a:r>
              <a:rPr lang="de-DE" dirty="0" smtClean="0"/>
              <a:t> oder dgl. = OM (Dauerton, Grundton).</a:t>
            </a:r>
          </a:p>
          <a:p>
            <a:r>
              <a:rPr lang="de-DE" dirty="0" smtClean="0"/>
              <a:t>- Teil 1 (</a:t>
            </a:r>
            <a:r>
              <a:rPr lang="de-DE" dirty="0" err="1" smtClean="0"/>
              <a:t>Alapana</a:t>
            </a:r>
            <a:r>
              <a:rPr lang="de-DE" dirty="0" smtClean="0"/>
              <a:t>): Improvisation zur Vorstellung des </a:t>
            </a:r>
            <a:r>
              <a:rPr lang="de-DE" dirty="0" err="1" smtClean="0"/>
              <a:t>Rag‘s</a:t>
            </a:r>
            <a:r>
              <a:rPr lang="de-DE" dirty="0" smtClean="0"/>
              <a:t> auf dem Hauptmelodieinstrument. Oft mit „Phantasiesilben“ begleitet. Dreiteilig = Skalentöne, Vorbereitung des Rhythmus und einzelner Melodiefragmente.</a:t>
            </a:r>
          </a:p>
          <a:p>
            <a:pPr>
              <a:buFontTx/>
              <a:buChar char="-"/>
            </a:pPr>
            <a:r>
              <a:rPr lang="de-DE" dirty="0" smtClean="0"/>
              <a:t>Teil 2: Hauptteil, der durch den Rhythmus der </a:t>
            </a:r>
            <a:r>
              <a:rPr lang="de-DE" dirty="0" err="1" smtClean="0"/>
              <a:t>Tabla</a:t>
            </a:r>
            <a:r>
              <a:rPr lang="de-DE" dirty="0" smtClean="0"/>
              <a:t> </a:t>
            </a:r>
            <a:r>
              <a:rPr lang="de-DE" dirty="0" err="1" smtClean="0"/>
              <a:t>metrisiert</a:t>
            </a:r>
            <a:r>
              <a:rPr lang="de-DE" dirty="0" smtClean="0"/>
              <a:t> ist („</a:t>
            </a:r>
            <a:r>
              <a:rPr lang="de-DE" dirty="0" err="1" smtClean="0"/>
              <a:t>Tala</a:t>
            </a:r>
            <a:r>
              <a:rPr lang="de-DE" dirty="0" smtClean="0"/>
              <a:t>-System“). </a:t>
            </a:r>
          </a:p>
          <a:p>
            <a:r>
              <a:rPr lang="de-DE" dirty="0" smtClean="0"/>
              <a:t>Es gibt mehrere Formen (z.B. aktuell </a:t>
            </a:r>
            <a:r>
              <a:rPr lang="de-DE" dirty="0" err="1" smtClean="0"/>
              <a:t>Kriti</a:t>
            </a:r>
            <a:r>
              <a:rPr lang="de-DE" dirty="0" smtClean="0"/>
              <a:t> </a:t>
            </a:r>
            <a:r>
              <a:rPr lang="de-DE" dirty="0" err="1" smtClean="0"/>
              <a:t>karnatisch</a:t>
            </a:r>
            <a:r>
              <a:rPr lang="de-DE" dirty="0" smtClean="0"/>
              <a:t> in Südindien oder </a:t>
            </a:r>
            <a:r>
              <a:rPr lang="de-DE" dirty="0" err="1" smtClean="0"/>
              <a:t>Dhrupad</a:t>
            </a:r>
            <a:r>
              <a:rPr lang="de-DE" dirty="0" smtClean="0"/>
              <a:t> hindustanisch aus dem 16. Jhd. im Norden) je nach Region und philosophischen Hintergrund. </a:t>
            </a:r>
          </a:p>
          <a:p>
            <a:r>
              <a:rPr lang="de-DE" dirty="0" smtClean="0"/>
              <a:t>Fast immer mit Gesang als Textinterpretation! (Durch </a:t>
            </a:r>
            <a:r>
              <a:rPr lang="de-DE" dirty="0" err="1" smtClean="0"/>
              <a:t>Ravi</a:t>
            </a:r>
            <a:r>
              <a:rPr lang="de-DE" dirty="0" smtClean="0"/>
              <a:t> Shankar ist im Westen die rein instrumentale Darbietung populär geworden.)</a:t>
            </a:r>
            <a:endParaRPr lang="de-DE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usikderWelt\indien_bmp\ENSEMBL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7924800" cy="5508625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90800" y="6096000"/>
            <a:ext cx="3622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b="1"/>
              <a:t>Tabla, Tambura, Sitar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usikderWelt\indien_bmp\ENSEMBL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7924800" cy="5508625"/>
          </a:xfrm>
          <a:prstGeom prst="rect">
            <a:avLst/>
          </a:prstGeom>
          <a:noFill/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590800" y="6096000"/>
            <a:ext cx="3622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b="1"/>
              <a:t>Tabla, Tambura, Sitar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27584" y="3429000"/>
            <a:ext cx="16694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Rhythmus (</a:t>
            </a:r>
            <a:r>
              <a:rPr lang="de-DE" dirty="0" err="1" smtClean="0"/>
              <a:t>tala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084168" y="4293096"/>
            <a:ext cx="15574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Melodie (</a:t>
            </a:r>
            <a:r>
              <a:rPr lang="de-DE" dirty="0" err="1" smtClean="0"/>
              <a:t>raga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131840" y="1484784"/>
            <a:ext cx="1196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Basis (OM)</a:t>
            </a:r>
            <a:endParaRPr lang="de-DE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9" name="Object 1029"/>
          <p:cNvGraphicFramePr>
            <a:graphicFrameLocks noChangeAspect="1"/>
          </p:cNvGraphicFramePr>
          <p:nvPr/>
        </p:nvGraphicFramePr>
        <p:xfrm>
          <a:off x="2051720" y="1268760"/>
          <a:ext cx="4480698" cy="3971528"/>
        </p:xfrm>
        <a:graphic>
          <a:graphicData uri="http://schemas.openxmlformats.org/presentationml/2006/ole">
            <p:oleObj spid="_x0000_s20482" name="Image" r:id="rId4" imgW="10158730" imgH="10158730" progId="">
              <p:embed/>
            </p:oleObj>
          </a:graphicData>
        </a:graphic>
      </p:graphicFrame>
      <p:sp>
        <p:nvSpPr>
          <p:cNvPr id="6150" name="Text Box 1030"/>
          <p:cNvSpPr txBox="1">
            <a:spLocks noChangeArrowheads="1"/>
          </p:cNvSpPr>
          <p:nvPr/>
        </p:nvSpPr>
        <p:spPr bwMode="auto">
          <a:xfrm>
            <a:off x="1763688" y="5805264"/>
            <a:ext cx="57248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dirty="0" err="1" smtClean="0"/>
              <a:t>Ragas</a:t>
            </a:r>
            <a:r>
              <a:rPr lang="de-DE" dirty="0" smtClean="0"/>
              <a:t> </a:t>
            </a:r>
            <a:r>
              <a:rPr lang="de-DE" dirty="0"/>
              <a:t>gespielt auf einem UN-Konzert am 10.12.1967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26" descr="D:\MusikderWelt\indien_bmp\MENUHIN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7924800" cy="5335588"/>
          </a:xfrm>
          <a:prstGeom prst="rect">
            <a:avLst/>
          </a:prstGeom>
          <a:noFill/>
        </p:spPr>
      </p:pic>
      <p:sp>
        <p:nvSpPr>
          <p:cNvPr id="11267" name="Text Box 1027"/>
          <p:cNvSpPr txBox="1">
            <a:spLocks noChangeArrowheads="1"/>
          </p:cNvSpPr>
          <p:nvPr/>
        </p:nvSpPr>
        <p:spPr bwMode="auto">
          <a:xfrm>
            <a:off x="2411760" y="5805264"/>
            <a:ext cx="4025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 dirty="0"/>
              <a:t>Sitar, Geige, </a:t>
            </a:r>
            <a:r>
              <a:rPr lang="de-DE" b="1" dirty="0" err="1"/>
              <a:t>Tabla</a:t>
            </a:r>
            <a:r>
              <a:rPr lang="de-DE" b="1" dirty="0"/>
              <a:t>, </a:t>
            </a:r>
            <a:r>
              <a:rPr lang="de-DE" b="1" dirty="0" err="1"/>
              <a:t>Tambura</a:t>
            </a:r>
            <a:endParaRPr lang="de-DE" b="1" dirty="0"/>
          </a:p>
        </p:txBody>
      </p:sp>
      <p:sp>
        <p:nvSpPr>
          <p:cNvPr id="4" name="Rechteck 3"/>
          <p:cNvSpPr/>
          <p:nvPr/>
        </p:nvSpPr>
        <p:spPr>
          <a:xfrm>
            <a:off x="539552" y="6237312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„</a:t>
            </a:r>
            <a:r>
              <a:rPr lang="de-DE" dirty="0" err="1" smtClean="0"/>
              <a:t>Raga</a:t>
            </a:r>
            <a:r>
              <a:rPr lang="de-DE" dirty="0" smtClean="0"/>
              <a:t> </a:t>
            </a:r>
            <a:r>
              <a:rPr lang="de-DE" dirty="0" err="1" smtClean="0"/>
              <a:t>Pilu</a:t>
            </a:r>
            <a:r>
              <a:rPr lang="de-DE" dirty="0" smtClean="0"/>
              <a:t>“ mit </a:t>
            </a:r>
            <a:r>
              <a:rPr lang="de-DE" dirty="0" err="1" smtClean="0"/>
              <a:t>Ravi</a:t>
            </a:r>
            <a:r>
              <a:rPr lang="de-DE" dirty="0" smtClean="0"/>
              <a:t> Shankar und Yehudi Menuhin am  10.12.1967 vor der UNO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5940152" y="5805264"/>
            <a:ext cx="2543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hlinkClick r:id="rId4"/>
              </a:rPr>
              <a:t>…Shankar_Menuhin.mp3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908720"/>
            <a:ext cx="1553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… und sonst?</a:t>
            </a:r>
            <a:endParaRPr lang="de-DE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1475656" y="2348880"/>
            <a:ext cx="290021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de-DE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Bollywood</a:t>
            </a:r>
            <a:endParaRPr lang="de-DE" sz="4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572000" y="1484784"/>
            <a:ext cx="28087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Bhangra</a:t>
            </a:r>
            <a:endParaRPr lang="de-DE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347864" y="3717032"/>
            <a:ext cx="2526654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de-DE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Mantra</a:t>
            </a:r>
            <a:endParaRPr lang="de-DE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31640" y="764704"/>
            <a:ext cx="4839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hlinkClick r:id="rId2"/>
              </a:rPr>
              <a:t>https://www.youtube.com/watch?v=KhEBRp7fOjI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59632" y="1340768"/>
            <a:ext cx="5760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Deewangi</a:t>
            </a:r>
            <a:r>
              <a:rPr lang="de-DE" sz="1400" dirty="0" smtClean="0"/>
              <a:t> </a:t>
            </a:r>
            <a:r>
              <a:rPr lang="de-DE" sz="1400" dirty="0" err="1" smtClean="0"/>
              <a:t>Deewangi</a:t>
            </a:r>
            <a:r>
              <a:rPr lang="de-DE" sz="1400" dirty="0" smtClean="0"/>
              <a:t> 4k Video Song | Om </a:t>
            </a:r>
            <a:r>
              <a:rPr lang="de-DE" sz="1400" dirty="0" err="1" smtClean="0"/>
              <a:t>Shanti</a:t>
            </a:r>
            <a:r>
              <a:rPr lang="de-DE" sz="1400" dirty="0" smtClean="0"/>
              <a:t> Om | </a:t>
            </a:r>
            <a:r>
              <a:rPr lang="de-DE" sz="1400" dirty="0" err="1" smtClean="0"/>
              <a:t>Shahrukh</a:t>
            </a:r>
            <a:r>
              <a:rPr lang="de-DE" sz="1400" dirty="0" smtClean="0"/>
              <a:t> Khan, </a:t>
            </a:r>
            <a:r>
              <a:rPr lang="de-DE" sz="1400" dirty="0" err="1" smtClean="0"/>
              <a:t>Deepika</a:t>
            </a:r>
            <a:r>
              <a:rPr lang="de-DE" sz="1400" dirty="0" smtClean="0"/>
              <a:t> </a:t>
            </a:r>
            <a:r>
              <a:rPr lang="de-DE" sz="1400" dirty="0" err="1" smtClean="0"/>
              <a:t>Padukone</a:t>
            </a:r>
            <a:r>
              <a:rPr lang="de-DE" sz="1400" dirty="0" smtClean="0"/>
              <a:t> | </a:t>
            </a:r>
            <a:r>
              <a:rPr lang="de-DE" sz="1400" dirty="0" err="1" smtClean="0"/>
              <a:t>ShawaN</a:t>
            </a:r>
            <a:r>
              <a:rPr lang="de-DE" sz="1400" dirty="0" smtClean="0"/>
              <a:t> BD</a:t>
            </a:r>
          </a:p>
          <a:p>
            <a:r>
              <a:rPr lang="de-DE" sz="1400" dirty="0" smtClean="0"/>
              <a:t>20.4.2021</a:t>
            </a:r>
            <a:endParaRPr 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1763688" y="2708920"/>
            <a:ext cx="465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„Bollywood“: klassischer Film-Track  -- Videoclip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3491880" y="2996952"/>
            <a:ext cx="288032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4716016" y="1772816"/>
            <a:ext cx="1008112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259632" y="4221088"/>
            <a:ext cx="486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hlinkClick r:id="rId3"/>
              </a:rPr>
              <a:t>https://www.youtube.com/watch?v=sCbbMZ-q4-I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043608" y="5301208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Gulshan</a:t>
            </a:r>
            <a:r>
              <a:rPr lang="de-DE" sz="1400" dirty="0" smtClean="0"/>
              <a:t> Kumar &amp; T-Series </a:t>
            </a:r>
            <a:r>
              <a:rPr lang="de-DE" sz="1400" dirty="0" err="1" smtClean="0"/>
              <a:t>presents</a:t>
            </a:r>
            <a:r>
              <a:rPr lang="de-DE" sz="1400" dirty="0" smtClean="0"/>
              <a:t> Bhushan </a:t>
            </a:r>
            <a:r>
              <a:rPr lang="de-DE" sz="1400" dirty="0" err="1" smtClean="0"/>
              <a:t>Kumar's</a:t>
            </a:r>
            <a:r>
              <a:rPr lang="de-DE" sz="1400" dirty="0" smtClean="0"/>
              <a:t> </a:t>
            </a:r>
            <a:r>
              <a:rPr lang="de-DE" sz="1400" dirty="0" err="1" smtClean="0"/>
              <a:t>Lut</a:t>
            </a:r>
            <a:r>
              <a:rPr lang="de-DE" sz="1400" dirty="0" smtClean="0"/>
              <a:t> Gaye; a </a:t>
            </a:r>
            <a:r>
              <a:rPr lang="de-DE" sz="1400" dirty="0" err="1" smtClean="0"/>
              <a:t>romantic</a:t>
            </a:r>
            <a:r>
              <a:rPr lang="de-DE" sz="1400" dirty="0" smtClean="0"/>
              <a:t> </a:t>
            </a:r>
            <a:r>
              <a:rPr lang="de-DE" sz="1400" dirty="0" err="1" smtClean="0"/>
              <a:t>ballad</a:t>
            </a:r>
            <a:r>
              <a:rPr lang="de-DE" sz="1400" dirty="0" smtClean="0"/>
              <a:t> </a:t>
            </a:r>
            <a:r>
              <a:rPr lang="de-DE" sz="1400" dirty="0" err="1" smtClean="0"/>
              <a:t>composed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Tanishk</a:t>
            </a:r>
            <a:r>
              <a:rPr lang="de-DE" sz="1400" dirty="0" smtClean="0"/>
              <a:t> </a:t>
            </a:r>
            <a:r>
              <a:rPr lang="de-DE" sz="1400" dirty="0" err="1" smtClean="0"/>
              <a:t>Bagchi</a:t>
            </a:r>
            <a:r>
              <a:rPr lang="de-DE" sz="1400" dirty="0" smtClean="0"/>
              <a:t>, </a:t>
            </a:r>
            <a:r>
              <a:rPr lang="de-DE" sz="1400" dirty="0" err="1" smtClean="0"/>
              <a:t>penned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Manoj</a:t>
            </a:r>
            <a:r>
              <a:rPr lang="de-DE" sz="1400" dirty="0" smtClean="0"/>
              <a:t> </a:t>
            </a:r>
            <a:r>
              <a:rPr lang="de-DE" sz="1400" dirty="0" err="1" smtClean="0"/>
              <a:t>Muntashir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sung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Jubin</a:t>
            </a:r>
            <a:r>
              <a:rPr lang="de-DE" sz="1400" dirty="0" smtClean="0"/>
              <a:t> </a:t>
            </a:r>
            <a:r>
              <a:rPr lang="de-DE" sz="1400" dirty="0" err="1" smtClean="0"/>
              <a:t>Nautiyal</a:t>
            </a:r>
            <a:r>
              <a:rPr lang="de-DE" sz="1400" dirty="0" smtClean="0"/>
              <a:t> </a:t>
            </a:r>
            <a:r>
              <a:rPr lang="de-DE" sz="1400" dirty="0" err="1" smtClean="0"/>
              <a:t>featuring</a:t>
            </a:r>
            <a:r>
              <a:rPr lang="de-DE" sz="1400" dirty="0" smtClean="0"/>
              <a:t> </a:t>
            </a:r>
            <a:r>
              <a:rPr lang="de-DE" sz="1400" dirty="0" err="1" smtClean="0"/>
              <a:t>Emraan</a:t>
            </a:r>
            <a:r>
              <a:rPr lang="de-DE" sz="1400" dirty="0" smtClean="0"/>
              <a:t> </a:t>
            </a:r>
            <a:r>
              <a:rPr lang="de-DE" sz="1400" dirty="0" err="1" smtClean="0"/>
              <a:t>Hashmi</a:t>
            </a:r>
            <a:r>
              <a:rPr lang="de-DE" sz="1400" dirty="0" smtClean="0"/>
              <a:t>,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Yukti</a:t>
            </a:r>
            <a:r>
              <a:rPr lang="de-DE" sz="1400" dirty="0" smtClean="0"/>
              <a:t> </a:t>
            </a:r>
            <a:r>
              <a:rPr lang="de-DE" sz="1400" dirty="0" err="1" smtClean="0"/>
              <a:t>Thareja</a:t>
            </a:r>
            <a:r>
              <a:rPr lang="de-DE" sz="1400" dirty="0" smtClean="0"/>
              <a:t>. The </a:t>
            </a:r>
            <a:r>
              <a:rPr lang="de-DE" sz="1400" dirty="0" err="1" smtClean="0"/>
              <a:t>video</a:t>
            </a:r>
            <a:r>
              <a:rPr lang="de-DE" sz="1400" dirty="0" smtClean="0"/>
              <a:t>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directed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Radhika</a:t>
            </a:r>
            <a:r>
              <a:rPr lang="de-DE" sz="1400" dirty="0" smtClean="0"/>
              <a:t> Rao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Vinay</a:t>
            </a:r>
            <a:r>
              <a:rPr lang="de-DE" sz="1400" dirty="0" smtClean="0"/>
              <a:t> </a:t>
            </a:r>
            <a:r>
              <a:rPr lang="de-DE" sz="1400" dirty="0" err="1" smtClean="0"/>
              <a:t>Sapru</a:t>
            </a:r>
            <a:endParaRPr lang="de-DE" sz="1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467544" y="1052736"/>
            <a:ext cx="12121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London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7740352" y="2420888"/>
            <a:ext cx="0" cy="129614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7020272" y="378904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Bollywood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876256" y="4941168"/>
            <a:ext cx="173316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ganz Indien</a:t>
            </a:r>
          </a:p>
        </p:txBody>
      </p:sp>
      <p:cxnSp>
        <p:nvCxnSpPr>
          <p:cNvPr id="15" name="Gerade Verbindung mit Pfeil 14"/>
          <p:cNvCxnSpPr/>
          <p:nvPr/>
        </p:nvCxnSpPr>
        <p:spPr>
          <a:xfrm>
            <a:off x="7740352" y="4293096"/>
            <a:ext cx="8384" cy="5124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971600" y="2780928"/>
            <a:ext cx="0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https://upload.wikimedia.org/wikipedia/commons/3/33/Dhol_play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645024"/>
            <a:ext cx="4523656" cy="3002577"/>
          </a:xfrm>
          <a:prstGeom prst="rect">
            <a:avLst/>
          </a:prstGeom>
          <a:noFill/>
        </p:spPr>
      </p:pic>
      <p:sp>
        <p:nvSpPr>
          <p:cNvPr id="21" name="Textfeld 20"/>
          <p:cNvSpPr txBox="1"/>
          <p:nvPr/>
        </p:nvSpPr>
        <p:spPr>
          <a:xfrm>
            <a:off x="395536" y="3645024"/>
            <a:ext cx="160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Weltmusik</a:t>
            </a:r>
          </a:p>
        </p:txBody>
      </p:sp>
      <p:pic>
        <p:nvPicPr>
          <p:cNvPr id="1030" name="Picture 6" descr="Bildergebnis für Bhang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60648"/>
            <a:ext cx="3672408" cy="2570686"/>
          </a:xfrm>
          <a:prstGeom prst="rect">
            <a:avLst/>
          </a:prstGeom>
          <a:noFill/>
        </p:spPr>
      </p:pic>
      <p:cxnSp>
        <p:nvCxnSpPr>
          <p:cNvPr id="25" name="Gekrümmte Verbindung 24"/>
          <p:cNvCxnSpPr/>
          <p:nvPr/>
        </p:nvCxnSpPr>
        <p:spPr>
          <a:xfrm rot="10800000">
            <a:off x="1979712" y="1556792"/>
            <a:ext cx="4464496" cy="3456384"/>
          </a:xfrm>
          <a:prstGeom prst="curvedConnector3">
            <a:avLst>
              <a:gd name="adj1" fmla="val 50000"/>
            </a:avLst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Bildergebnis für Tumbi Instru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0648"/>
            <a:ext cx="2419350" cy="2000251"/>
          </a:xfrm>
          <a:prstGeom prst="rect">
            <a:avLst/>
          </a:prstGeom>
          <a:noFill/>
        </p:spPr>
      </p:pic>
      <p:sp>
        <p:nvSpPr>
          <p:cNvPr id="27" name="Textfeld 26"/>
          <p:cNvSpPr txBox="1"/>
          <p:nvPr/>
        </p:nvSpPr>
        <p:spPr>
          <a:xfrm>
            <a:off x="7380312" y="1484784"/>
            <a:ext cx="114326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/>
              <a:t>Punjab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51520" y="2276872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Punjab-</a:t>
            </a:r>
            <a:r>
              <a:rPr lang="de-DE" sz="1800" b="1" dirty="0" err="1"/>
              <a:t>HipHop</a:t>
            </a:r>
            <a:endParaRPr lang="de-DE" sz="1800" b="1" dirty="0"/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971600" y="1628800"/>
            <a:ext cx="0" cy="648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xmlns="" id="{F45FEA89-850C-413E-9F12-FE0360F2BF7F}"/>
              </a:ext>
            </a:extLst>
          </p:cNvPr>
          <p:cNvCxnSpPr>
            <a:cxnSpLocks/>
          </p:cNvCxnSpPr>
          <p:nvPr/>
        </p:nvCxnSpPr>
        <p:spPr>
          <a:xfrm>
            <a:off x="3275856" y="6093296"/>
            <a:ext cx="230425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2B080AF5-A059-4D0D-AF9C-9C8B99426556}"/>
              </a:ext>
            </a:extLst>
          </p:cNvPr>
          <p:cNvSpPr txBox="1"/>
          <p:nvPr/>
        </p:nvSpPr>
        <p:spPr>
          <a:xfrm>
            <a:off x="5724128" y="5862463"/>
            <a:ext cx="16882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err="1"/>
              <a:t>Californien</a:t>
            </a:r>
            <a:endParaRPr lang="de-DE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G3-Shankar-Was ist ein Ra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9023648" cy="5075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hangra">
            <a:hlinkClick r:id="" action="ppaction://media"/>
            <a:extLst>
              <a:ext uri="{FF2B5EF4-FFF2-40B4-BE49-F238E27FC236}">
                <a16:creationId xmlns:a16="http://schemas.microsoft.com/office/drawing/2014/main" xmlns="" id="{A00A20A9-AB65-4D2B-B634-F6D7A6F930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779106"/>
            <a:ext cx="6552728" cy="5242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395536" y="404664"/>
            <a:ext cx="3809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Indische Kultur in Oldenburg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52736"/>
            <a:ext cx="2661984" cy="170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08720"/>
            <a:ext cx="3700388" cy="151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924944"/>
            <a:ext cx="4079553" cy="88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552212"/>
            <a:ext cx="3810571" cy="130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" y="4405926"/>
            <a:ext cx="7530033" cy="94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5445224"/>
            <a:ext cx="4427984" cy="114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852936"/>
            <a:ext cx="4139952" cy="13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61A64A57-CECD-4079-9E41-7DEF805FC3E4}"/>
              </a:ext>
            </a:extLst>
          </p:cNvPr>
          <p:cNvSpPr/>
          <p:nvPr/>
        </p:nvSpPr>
        <p:spPr>
          <a:xfrm>
            <a:off x="1475656" y="1484784"/>
            <a:ext cx="2448272" cy="14717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CFB49812-42AA-4EBF-8B0F-01DB75AC6C5A}"/>
              </a:ext>
            </a:extLst>
          </p:cNvPr>
          <p:cNvSpPr/>
          <p:nvPr/>
        </p:nvSpPr>
        <p:spPr>
          <a:xfrm>
            <a:off x="276155" y="5262280"/>
            <a:ext cx="2448272" cy="14717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3F7A6CCC-01E1-4852-9D6A-19B1CCE7EE3A}"/>
              </a:ext>
            </a:extLst>
          </p:cNvPr>
          <p:cNvSpPr/>
          <p:nvPr/>
        </p:nvSpPr>
        <p:spPr>
          <a:xfrm>
            <a:off x="467544" y="4005408"/>
            <a:ext cx="2448272" cy="14717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258EE826-F120-4D96-8327-F518B0A5F52C}"/>
              </a:ext>
            </a:extLst>
          </p:cNvPr>
          <p:cNvSpPr/>
          <p:nvPr/>
        </p:nvSpPr>
        <p:spPr>
          <a:xfrm>
            <a:off x="6676722" y="5350371"/>
            <a:ext cx="2448272" cy="14717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B518B037-DE7C-4A92-A9AE-53B55A8953DD}"/>
              </a:ext>
            </a:extLst>
          </p:cNvPr>
          <p:cNvSpPr/>
          <p:nvPr/>
        </p:nvSpPr>
        <p:spPr>
          <a:xfrm>
            <a:off x="4644008" y="2732368"/>
            <a:ext cx="2448272" cy="147171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6636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ntrasingen-raga-unterrich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5616" y="188640"/>
            <a:ext cx="6858000" cy="54864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195736" y="602128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„Mantra-Unterricht</a:t>
            </a:r>
            <a:r>
              <a:rPr lang="de-DE" dirty="0"/>
              <a:t>“ in deutschen Workshops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ina-hage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260648"/>
            <a:ext cx="6713984" cy="54864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03648" y="6165304"/>
            <a:ext cx="619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Mantra-Singen in den Medien und der Popmusik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11760" y="5877272"/>
            <a:ext cx="486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Dynamische Meditation nach Bhagwan (Osho)</a:t>
            </a:r>
          </a:p>
        </p:txBody>
      </p:sp>
      <p:pic>
        <p:nvPicPr>
          <p:cNvPr id="3" name="bhagwan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650305"/>
            <a:ext cx="685800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211960" y="321297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ENDE</a:t>
            </a:r>
            <a:endParaRPr lang="de-D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187624" y="1916832"/>
            <a:ext cx="6538521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Vielfalt der Musik in Indien: „Embryos Reise“ (1968)</a:t>
            </a:r>
          </a:p>
          <a:p>
            <a:endParaRPr lang="de-DE" dirty="0" smtClean="0"/>
          </a:p>
          <a:p>
            <a:r>
              <a:rPr lang="de-DE" dirty="0" smtClean="0"/>
              <a:t>East </a:t>
            </a:r>
            <a:r>
              <a:rPr lang="de-DE" dirty="0" err="1" smtClean="0"/>
              <a:t>goes</a:t>
            </a:r>
            <a:r>
              <a:rPr lang="de-DE" dirty="0" smtClean="0"/>
              <a:t> West: </a:t>
            </a:r>
            <a:r>
              <a:rPr lang="de-DE" dirty="0" err="1" smtClean="0"/>
              <a:t>Ravi</a:t>
            </a:r>
            <a:r>
              <a:rPr lang="de-DE" dirty="0" smtClean="0"/>
              <a:t> Shankar etabliert die „klassische Musik“ (2012)</a:t>
            </a:r>
          </a:p>
          <a:p>
            <a:endParaRPr lang="de-DE" dirty="0" smtClean="0"/>
          </a:p>
          <a:p>
            <a:r>
              <a:rPr lang="de-DE" dirty="0" smtClean="0"/>
              <a:t>„Klassik“ heute: Analyse eines Corona-Konzert des BBC (2020)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59632" y="1268760"/>
            <a:ext cx="330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Erkundungen (drei Kleingruppen)</a:t>
            </a:r>
            <a:endParaRPr lang="de-DE" dirty="0"/>
          </a:p>
        </p:txBody>
      </p:sp>
      <p:sp>
        <p:nvSpPr>
          <p:cNvPr id="6" name="Pfeil nach unten 5"/>
          <p:cNvSpPr/>
          <p:nvPr/>
        </p:nvSpPr>
        <p:spPr>
          <a:xfrm>
            <a:off x="3275856" y="3789040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059832" y="4437112"/>
            <a:ext cx="96552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Berichte</a:t>
            </a:r>
            <a:endParaRPr lang="de-DE" dirty="0"/>
          </a:p>
        </p:txBody>
      </p:sp>
      <p:pic>
        <p:nvPicPr>
          <p:cNvPr id="8" name="Picture 2" descr="D:\MusikderWelt\indien_bmp\kart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84150"/>
            <a:ext cx="7467600" cy="6488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lcutt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23527" y="242646"/>
            <a:ext cx="8472941" cy="6354706"/>
          </a:xfrm>
          <a:prstGeom prst="rect">
            <a:avLst/>
          </a:prstGeom>
        </p:spPr>
      </p:pic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323528" y="1988840"/>
          <a:ext cx="8496944" cy="3647617"/>
        </p:xfrm>
        <a:graphic>
          <a:graphicData uri="http://schemas.openxmlformats.org/drawingml/2006/table">
            <a:tbl>
              <a:tblPr/>
              <a:tblGrid>
                <a:gridCol w="2451688"/>
                <a:gridCol w="2518857"/>
                <a:gridCol w="3526399"/>
              </a:tblGrid>
              <a:tr h="432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i="1" kern="0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Titel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i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Ausführende</a:t>
                      </a:r>
                      <a:endParaRPr lang="de-DE" sz="2000" b="1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i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Funktion</a:t>
                      </a:r>
                      <a:endParaRPr lang="de-DE" sz="2000" b="1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dirty="0" err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Bahul</a:t>
                      </a:r>
                      <a:endParaRPr lang="de-DE" sz="2000" b="1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Bettelmönche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Trance, Almosen bekommen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Devotee-Gesänge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„Offene“ Religiöse Gesänge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Selbsterfahrung, Sing-Out, </a:t>
                      </a:r>
                      <a:r>
                        <a:rPr lang="de-DE" sz="2000" b="1" dirty="0" err="1" smtClean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Eso</a:t>
                      </a:r>
                      <a:r>
                        <a:rPr lang="de-DE" sz="2000" b="1" dirty="0" smtClean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-Szene</a:t>
                      </a:r>
                      <a:endParaRPr lang="de-DE" sz="2000" b="1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Bengalische Fischer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Fischer singen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Arbeitslied (Volkslied)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Percussion School Bangalore</a:t>
                      </a:r>
                      <a:endParaRPr lang="de-DE" sz="2000" b="1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Jugendliche, Musikstudenten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Erlernen von </a:t>
                      </a:r>
                      <a:r>
                        <a:rPr lang="de-DE" sz="2000" b="1" dirty="0" err="1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Perussion</a:t>
                      </a:r>
                      <a:endParaRPr lang="de-DE" sz="2000" b="1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36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In the Docks of </a:t>
                      </a:r>
                      <a:r>
                        <a:rPr lang="en-GB" sz="2000" b="1" dirty="0" err="1" smtClean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Kalkuta</a:t>
                      </a:r>
                      <a:endParaRPr lang="de-DE" sz="2000" b="1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Embryo und Guests</a:t>
                      </a:r>
                      <a:endParaRPr lang="de-DE" sz="2000" b="1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rgbClr val="FFFF00"/>
                          </a:solidFill>
                          <a:latin typeface="+mn-lt"/>
                          <a:ea typeface="Times New Roman"/>
                          <a:cs typeface="Arial"/>
                        </a:rPr>
                        <a:t>Konzert “West-Ost”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avi-shank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790049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004048" y="3068960"/>
            <a:ext cx="3960440" cy="35394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Video zu </a:t>
            </a:r>
            <a:r>
              <a:rPr lang="de-DE" sz="1400" dirty="0" err="1" smtClean="0"/>
              <a:t>Ravi</a:t>
            </a:r>
            <a:r>
              <a:rPr lang="de-DE" sz="1400" dirty="0" smtClean="0"/>
              <a:t> </a:t>
            </a:r>
            <a:r>
              <a:rPr lang="de-DE" sz="1400" dirty="0" err="1" smtClean="0"/>
              <a:t>Shankar’s</a:t>
            </a:r>
            <a:r>
              <a:rPr lang="de-DE" sz="1400" dirty="0" smtClean="0"/>
              <a:t> Wirken:</a:t>
            </a:r>
          </a:p>
          <a:p>
            <a:endParaRPr lang="de-DE" sz="1400" dirty="0" smtClean="0"/>
          </a:p>
          <a:p>
            <a:pPr marL="182563" indent="-182563">
              <a:buFont typeface="Arial" pitchFamily="34" charset="0"/>
              <a:buChar char="•"/>
            </a:pPr>
            <a:r>
              <a:rPr lang="de-DE" sz="1400" dirty="0" err="1" smtClean="0"/>
              <a:t>Klassischses</a:t>
            </a:r>
            <a:r>
              <a:rPr lang="de-DE" sz="1400" dirty="0" smtClean="0"/>
              <a:t> Konzert mit Sitar, </a:t>
            </a:r>
            <a:r>
              <a:rPr lang="de-DE" sz="1400" dirty="0" err="1" smtClean="0"/>
              <a:t>Tambura</a:t>
            </a:r>
            <a:r>
              <a:rPr lang="de-DE" sz="1400" dirty="0" smtClean="0"/>
              <a:t>, </a:t>
            </a:r>
            <a:r>
              <a:rPr lang="de-DE" sz="1400" dirty="0" err="1" smtClean="0"/>
              <a:t>Tabla</a:t>
            </a:r>
            <a:r>
              <a:rPr lang="de-DE" sz="1400" dirty="0" smtClean="0"/>
              <a:t> ca. 1958,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de-DE" sz="1400" dirty="0" smtClean="0"/>
              <a:t>Shankar übt und konzertiert mit Yehudi Menuhin, 1968, kommentiert 1995,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de-DE" sz="1400" dirty="0" smtClean="0"/>
              <a:t>Jazz-Einflüsse auf die klassische indische Musik (Shankar bezieht sich auf John Coltrane),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de-DE" sz="1400" dirty="0" smtClean="0"/>
              <a:t>„Alice in </a:t>
            </a:r>
            <a:r>
              <a:rPr lang="de-DE" sz="1400" dirty="0" err="1" smtClean="0"/>
              <a:t>Wonderland</a:t>
            </a:r>
            <a:r>
              <a:rPr lang="de-DE" sz="1400" dirty="0" smtClean="0"/>
              <a:t>“ – indische Musik und </a:t>
            </a:r>
            <a:r>
              <a:rPr lang="de-DE" sz="1400" dirty="0" err="1" smtClean="0"/>
              <a:t>atlernative</a:t>
            </a:r>
            <a:r>
              <a:rPr lang="de-DE" sz="1400" dirty="0" smtClean="0"/>
              <a:t> Sehnsüchte, Phil Glass (1967),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sz="1400" dirty="0" smtClean="0"/>
              <a:t>Shankar in </a:t>
            </a:r>
            <a:r>
              <a:rPr lang="en-US" sz="1400" dirty="0" err="1" smtClean="0"/>
              <a:t>Kalifornien</a:t>
            </a:r>
            <a:r>
              <a:rPr lang="en-US" sz="1400" dirty="0" smtClean="0"/>
              <a:t> (</a:t>
            </a:r>
            <a:r>
              <a:rPr lang="en-US" sz="1400" dirty="0" err="1" smtClean="0"/>
              <a:t>Konzert</a:t>
            </a:r>
            <a:r>
              <a:rPr lang="en-US" sz="1400" dirty="0" smtClean="0"/>
              <a:t>, Workshop),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de-DE" sz="1400" dirty="0" smtClean="0"/>
              <a:t>George Harrison (The Beatles) nimmt bei Shankar Unterricht 1966,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de-DE" sz="1400" dirty="0" smtClean="0"/>
              <a:t>Festival </a:t>
            </a:r>
            <a:r>
              <a:rPr lang="de-DE" sz="1400" dirty="0" err="1" smtClean="0"/>
              <a:t>Monterey</a:t>
            </a:r>
            <a:r>
              <a:rPr lang="de-DE" sz="1400" dirty="0" smtClean="0"/>
              <a:t> 1967,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de-DE" sz="1400" dirty="0" smtClean="0"/>
              <a:t>Unterricht in Indien (Melodieartikulation singend), Anfang 90er Jahre.</a:t>
            </a:r>
            <a:endParaRPr lang="de-DE" sz="14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292080" y="404664"/>
            <a:ext cx="304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2800" b="1" dirty="0" err="1"/>
              <a:t>Ravi</a:t>
            </a:r>
            <a:r>
              <a:rPr lang="de-DE" sz="2800" b="1" dirty="0"/>
              <a:t> Shankar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avi-anoushka-shank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988840"/>
            <a:ext cx="5328592" cy="408340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7704" y="404664"/>
            <a:ext cx="4896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2800" b="1" dirty="0" err="1"/>
              <a:t>Ravi</a:t>
            </a:r>
            <a:r>
              <a:rPr lang="de-DE" sz="2800" b="1" dirty="0"/>
              <a:t> </a:t>
            </a:r>
            <a:r>
              <a:rPr lang="de-DE" sz="2800" b="1" dirty="0" smtClean="0"/>
              <a:t>und </a:t>
            </a:r>
            <a:r>
              <a:rPr lang="de-DE" sz="2800" b="1" dirty="0" err="1" smtClean="0"/>
              <a:t>Anoushka</a:t>
            </a:r>
            <a:r>
              <a:rPr lang="de-DE" sz="2800" b="1" dirty="0" smtClean="0"/>
              <a:t> Shankar</a:t>
            </a:r>
            <a:endParaRPr lang="de-DE" sz="28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1617</Words>
  <Application>Microsoft Office PowerPoint</Application>
  <PresentationFormat>Bildschirmpräsentation (4:3)</PresentationFormat>
  <Paragraphs>369</Paragraphs>
  <Slides>55</Slides>
  <Notes>4</Notes>
  <HiddenSlides>0</HiddenSlides>
  <MMClips>8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55</vt:i4>
      </vt:variant>
    </vt:vector>
  </HeadingPairs>
  <TitlesOfParts>
    <vt:vector size="57" baseType="lpstr">
      <vt:lpstr>Larissa-Design</vt:lpstr>
      <vt:lpstr>Image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Wolfgang Martin Stroh</dc:creator>
  <cp:lastModifiedBy>Wolfgang Martin Stroh</cp:lastModifiedBy>
  <cp:revision>57</cp:revision>
  <dcterms:created xsi:type="dcterms:W3CDTF">2021-04-27T07:33:50Z</dcterms:created>
  <dcterms:modified xsi:type="dcterms:W3CDTF">2021-05-14T13:19:59Z</dcterms:modified>
</cp:coreProperties>
</file>